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4"/>
  </p:notesMasterIdLst>
  <p:sldIdLst>
    <p:sldId id="256" r:id="rId2"/>
    <p:sldId id="272" r:id="rId3"/>
    <p:sldId id="304" r:id="rId4"/>
    <p:sldId id="301" r:id="rId5"/>
    <p:sldId id="305" r:id="rId6"/>
    <p:sldId id="385" r:id="rId7"/>
    <p:sldId id="273" r:id="rId8"/>
    <p:sldId id="306" r:id="rId9"/>
    <p:sldId id="308" r:id="rId10"/>
    <p:sldId id="307" r:id="rId11"/>
    <p:sldId id="302" r:id="rId12"/>
    <p:sldId id="386" r:id="rId13"/>
    <p:sldId id="316" r:id="rId14"/>
    <p:sldId id="394" r:id="rId15"/>
    <p:sldId id="395" r:id="rId16"/>
    <p:sldId id="396" r:id="rId17"/>
    <p:sldId id="397" r:id="rId18"/>
    <p:sldId id="398" r:id="rId19"/>
    <p:sldId id="278" r:id="rId20"/>
    <p:sldId id="400" r:id="rId21"/>
    <p:sldId id="401" r:id="rId22"/>
    <p:sldId id="402" r:id="rId23"/>
    <p:sldId id="403" r:id="rId24"/>
    <p:sldId id="399" r:id="rId25"/>
    <p:sldId id="404" r:id="rId26"/>
    <p:sldId id="405" r:id="rId27"/>
    <p:sldId id="406" r:id="rId28"/>
    <p:sldId id="407" r:id="rId29"/>
    <p:sldId id="408" r:id="rId30"/>
    <p:sldId id="322" r:id="rId31"/>
    <p:sldId id="387" r:id="rId32"/>
    <p:sldId id="281" r:id="rId33"/>
    <p:sldId id="323" r:id="rId34"/>
    <p:sldId id="324" r:id="rId35"/>
    <p:sldId id="409" r:id="rId36"/>
    <p:sldId id="410" r:id="rId37"/>
    <p:sldId id="411" r:id="rId38"/>
    <p:sldId id="412" r:id="rId39"/>
    <p:sldId id="413" r:id="rId40"/>
    <p:sldId id="330" r:id="rId41"/>
    <p:sldId id="290" r:id="rId42"/>
    <p:sldId id="331" r:id="rId43"/>
    <p:sldId id="337" r:id="rId44"/>
    <p:sldId id="334" r:id="rId45"/>
    <p:sldId id="335" r:id="rId46"/>
    <p:sldId id="336" r:id="rId47"/>
    <p:sldId id="388" r:id="rId48"/>
    <p:sldId id="333" r:id="rId49"/>
    <p:sldId id="332" r:id="rId50"/>
    <p:sldId id="360" r:id="rId51"/>
    <p:sldId id="414" r:id="rId52"/>
    <p:sldId id="282" r:id="rId53"/>
    <p:sldId id="352" r:id="rId54"/>
    <p:sldId id="353" r:id="rId55"/>
    <p:sldId id="354" r:id="rId56"/>
    <p:sldId id="355" r:id="rId57"/>
    <p:sldId id="356" r:id="rId58"/>
    <p:sldId id="351" r:id="rId59"/>
    <p:sldId id="358" r:id="rId60"/>
    <p:sldId id="283" r:id="rId61"/>
    <p:sldId id="359" r:id="rId62"/>
    <p:sldId id="391" r:id="rId63"/>
    <p:sldId id="285" r:id="rId64"/>
    <p:sldId id="392" r:id="rId65"/>
    <p:sldId id="383" r:id="rId66"/>
    <p:sldId id="393" r:id="rId67"/>
    <p:sldId id="364" r:id="rId68"/>
    <p:sldId id="361" r:id="rId69"/>
    <p:sldId id="362" r:id="rId70"/>
    <p:sldId id="365" r:id="rId71"/>
    <p:sldId id="289" r:id="rId72"/>
    <p:sldId id="366" r:id="rId73"/>
    <p:sldId id="367" r:id="rId74"/>
    <p:sldId id="368" r:id="rId75"/>
    <p:sldId id="369" r:id="rId76"/>
    <p:sldId id="370" r:id="rId77"/>
    <p:sldId id="287" r:id="rId78"/>
    <p:sldId id="421" r:id="rId79"/>
    <p:sldId id="373" r:id="rId80"/>
    <p:sldId id="371" r:id="rId81"/>
    <p:sldId id="372" r:id="rId82"/>
    <p:sldId id="288" r:id="rId83"/>
    <p:sldId id="415" r:id="rId84"/>
    <p:sldId id="416" r:id="rId85"/>
    <p:sldId id="417" r:id="rId86"/>
    <p:sldId id="418" r:id="rId87"/>
    <p:sldId id="419" r:id="rId88"/>
    <p:sldId id="420" r:id="rId89"/>
    <p:sldId id="380" r:id="rId90"/>
    <p:sldId id="422" r:id="rId91"/>
    <p:sldId id="423" r:id="rId92"/>
    <p:sldId id="424" r:id="rId93"/>
    <p:sldId id="425" r:id="rId94"/>
    <p:sldId id="426" r:id="rId95"/>
    <p:sldId id="381" r:id="rId96"/>
    <p:sldId id="427" r:id="rId97"/>
    <p:sldId id="428" r:id="rId98"/>
    <p:sldId id="429" r:id="rId99"/>
    <p:sldId id="430" r:id="rId100"/>
    <p:sldId id="431" r:id="rId101"/>
    <p:sldId id="374" r:id="rId102"/>
    <p:sldId id="268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5" autoAdjust="0"/>
    <p:restoredTop sz="85294" autoAdjust="0"/>
  </p:normalViewPr>
  <p:slideViewPr>
    <p:cSldViewPr snapToGrid="0">
      <p:cViewPr varScale="1">
        <p:scale>
          <a:sx n="52" d="100"/>
          <a:sy n="52" d="100"/>
        </p:scale>
        <p:origin x="444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47D3C-0FE8-48CD-ABE8-2F27A3675F13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5841D-9202-401D-8230-986CBD68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24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772FD-FFE0-256A-5915-B679B2780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CB7FE322-FF17-F326-4636-A056FF7498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40885D0-D758-7975-29B4-952D92B96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"interpoláció" (diszkrét, lineáris, pontos)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01B2476-5D1D-23A0-9FE3-1A6662D08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23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77B43-08DA-F9FD-A4FA-3196625CE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F980670-6E3B-3A5C-14DC-20E0737FAE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F36BBC8-2CCA-85A2-D7EF-A2292B98E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"interpoláció" (diszkrét, lineáris, pontos)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1263B13-9B63-900F-341B-5437B73040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27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F2506-A8AC-1572-1BD2-8D596618A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09E84706-30A8-4E35-989E-C3A7FB331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A4B8AA7-AB52-AE73-9B56-49D12A848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"interpoláció" (diszkrét, lineáris, pontos)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10782D6-BF2C-C4A2-25AF-C81D18641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10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578DF-89F4-4379-ADED-1BC7D66E6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3E892866-6CBC-7E03-429B-F03954B50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990ABDA-F0B7-0EC6-971C-7059C34FD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"interpoláció" (diszkrét, lineáris, pontos)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ACD9E3E-6817-065A-C5F9-B66CB5D60B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40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87D1E-1A15-21F2-0C0E-3F13982CB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378B056B-8562-6E8B-5592-AB8B1BB78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535739A-AB40-D6C2-D218-233F0B4F2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(folytonos, egyenlő intervallumok, </a:t>
            </a:r>
            <a:r>
              <a:rPr lang="hu-HU" dirty="0" err="1"/>
              <a:t>kvantilis</a:t>
            </a:r>
            <a:r>
              <a:rPr lang="hu-HU" dirty="0"/>
              <a:t>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BB72F46-97E5-FF85-707D-81E288383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00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00772-3A8C-4B56-B3BD-987E4081B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41633B06-01E4-1FC3-97D3-CC7375F580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83ADFA3-CBB6-3D48-7DE8-147741C3D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(folytonos, egyenlő intervallumok, </a:t>
            </a:r>
            <a:r>
              <a:rPr lang="hu-HU" dirty="0" err="1"/>
              <a:t>kvantilis</a:t>
            </a:r>
            <a:r>
              <a:rPr lang="hu-HU" dirty="0"/>
              <a:t>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998E718-2DFC-8D50-A16D-756C732E0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73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3D11B-2A94-E0DA-FBCE-902260DCD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32CF1D7B-C17A-D618-B2F7-B11310FDC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8D337D2-7B4A-3E82-6C66-B900B523D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(folytonos, egyenlő intervallumok, </a:t>
            </a:r>
            <a:r>
              <a:rPr lang="hu-HU" dirty="0" err="1"/>
              <a:t>kvantilis</a:t>
            </a:r>
            <a:r>
              <a:rPr lang="hu-HU" dirty="0"/>
              <a:t>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ADDBDB5-E415-763A-F3E7-DE5B64779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40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ED44F-04B1-E2B1-7BF0-6B9BF24B8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159FE219-A9C0-6882-D84F-ACB983438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B120771-BD07-BB7F-DFDA-3CB6B8F8C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(folytonos, egyenlő intervallumok, </a:t>
            </a:r>
            <a:r>
              <a:rPr lang="hu-HU" dirty="0" err="1"/>
              <a:t>kvantilis</a:t>
            </a:r>
            <a:r>
              <a:rPr lang="hu-HU" dirty="0"/>
              <a:t>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B739995-4780-C573-00C1-68B4FC378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48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EC0DD-24FB-1F01-792F-7CB2916A2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EB5A4F4-3EFD-EC33-8E19-AC82BB4692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10DF1519-78DE-1F43-32D9-5A0809A2C6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(folytonos, egyenlő intervallumok, </a:t>
            </a:r>
            <a:r>
              <a:rPr lang="hu-HU" dirty="0" err="1"/>
              <a:t>kvantilis</a:t>
            </a:r>
            <a:r>
              <a:rPr lang="hu-HU" dirty="0"/>
              <a:t>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5B72C52-AEEA-069F-A7F4-AC791AC30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48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33652-D924-E5F4-49B8-AF67FC656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5D86357E-5F30-30A1-0877-B966A438A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8CD925A-B3E8-F596-F5ED-8A20F9D5F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(folytonos, egyenlő intervallumok, </a:t>
            </a:r>
            <a:r>
              <a:rPr lang="hu-HU" dirty="0" err="1"/>
              <a:t>kvantilis</a:t>
            </a:r>
            <a:r>
              <a:rPr lang="hu-HU" dirty="0"/>
              <a:t>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17E9B43-FC24-AEA5-755E-41240450AA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0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"Átlátszóság"</a:t>
            </a:r>
          </a:p>
          <a:p>
            <a:r>
              <a:rPr lang="hu-HU" dirty="0"/>
              <a:t>Jelrendszer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49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nincs szimbólum</a:t>
            </a:r>
          </a:p>
          <a:p>
            <a:r>
              <a:rPr lang="hu-HU" dirty="0"/>
              <a:t>egy szimbólum</a:t>
            </a:r>
          </a:p>
          <a:p>
            <a:r>
              <a:rPr lang="hu-HU" dirty="0"/>
              <a:t>kategorizált</a:t>
            </a:r>
          </a:p>
          <a:p>
            <a:r>
              <a:rPr lang="hu-HU" dirty="0"/>
              <a:t>fokozatos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13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"Osztályoz"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2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F54AD-E19A-E504-BBC0-91A52D9D8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0F51B3ED-A735-EFEB-E156-5591FC234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D99CBF2-AA96-2CE7-26E3-0BF090FAF0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"Osztályoz"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E62BA25-1E3C-CAA0-740C-7B840A5331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0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A6240-89C2-1790-8A33-6C1D4FC9D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E235E89-31A2-1DE0-1ECF-E9F5070FE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756673C6-8BB8-CB08-F9B9-A68914A03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"Osztályoz"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227FF56-153F-4ABF-9C52-3265B57A72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05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24B05-9600-CCF1-EBF0-DC32B55C7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57AF414-D27C-21D0-F05C-B82B18C59E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ED71FD95-7DD0-3E2B-CD5B-57BA6F116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"Osztályoz"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E5F214A-F4EC-2528-2BF2-56F8E912B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531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BD147-3396-3A39-C8F1-03CBC1C18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4293D648-CBF1-F941-2B03-C568C7254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76C448D-7F69-E1D4-1189-012166DCA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"Osztályoz"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B0F5161-1DAD-911C-7D88-2B418F84F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87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EC41B-69CC-E5FF-348E-6CE42504B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30CD434-A02C-28D0-172C-FED37E2F8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1D7923A6-B6ED-74D4-1320-917472F9D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"Osztályoz"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0B281D4-95CA-DF30-A0EA-E207EA0DB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06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845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egyszerű szimbólum</a:t>
            </a:r>
          </a:p>
          <a:p>
            <a:r>
              <a:rPr lang="hu-HU" dirty="0"/>
              <a:t>kitöltött szimbólum</a:t>
            </a:r>
          </a:p>
          <a:p>
            <a:r>
              <a:rPr lang="hu-HU" dirty="0"/>
              <a:t>betű szimbólum</a:t>
            </a:r>
          </a:p>
          <a:p>
            <a:r>
              <a:rPr lang="hu-HU" dirty="0"/>
              <a:t>raszterkép szimbólum</a:t>
            </a:r>
          </a:p>
          <a:p>
            <a:r>
              <a:rPr lang="hu-HU" dirty="0"/>
              <a:t>SVG szimbólum</a:t>
            </a:r>
          </a:p>
          <a:p>
            <a:r>
              <a:rPr lang="hu-HU" dirty="0"/>
              <a:t>animált szimbólum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egyszerű vonal</a:t>
            </a:r>
          </a:p>
          <a:p>
            <a:r>
              <a:rPr lang="hu-HU" dirty="0"/>
              <a:t>nyíl</a:t>
            </a:r>
          </a:p>
          <a:p>
            <a:r>
              <a:rPr lang="hu-HU" dirty="0" err="1"/>
              <a:t>szálkázott</a:t>
            </a:r>
            <a:r>
              <a:rPr lang="hu-HU" dirty="0"/>
              <a:t> vonal</a:t>
            </a:r>
          </a:p>
          <a:p>
            <a:r>
              <a:rPr lang="hu-HU" dirty="0"/>
              <a:t>vonalsorozat</a:t>
            </a:r>
          </a:p>
          <a:p>
            <a:r>
              <a:rPr lang="hu-HU" dirty="0"/>
              <a:t>interpolált vonal</a:t>
            </a:r>
          </a:p>
          <a:p>
            <a:r>
              <a:rPr lang="hu-HU" dirty="0"/>
              <a:t>szimbólumvonal</a:t>
            </a:r>
          </a:p>
          <a:p>
            <a:r>
              <a:rPr lang="hu-HU" dirty="0"/>
              <a:t>rasztervonal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14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egysávos szürke</a:t>
            </a:r>
          </a:p>
          <a:p>
            <a:r>
              <a:rPr lang="hu-HU" dirty="0"/>
              <a:t>egysávos álszínes</a:t>
            </a:r>
          </a:p>
          <a:p>
            <a:r>
              <a:rPr lang="hu-HU" dirty="0"/>
              <a:t>interpoláció: lineáris</a:t>
            </a:r>
          </a:p>
          <a:p>
            <a:r>
              <a:rPr lang="hu-HU" dirty="0"/>
              <a:t>interpoláció: diszkrét</a:t>
            </a:r>
          </a:p>
          <a:p>
            <a:r>
              <a:rPr lang="hu-HU" dirty="0"/>
              <a:t>palettás/egyedi értékek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535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"szimbólumréteg megkettőzése"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335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kitöltés vonalmintával</a:t>
            </a:r>
          </a:p>
          <a:p>
            <a:r>
              <a:rPr lang="hu-HU" dirty="0"/>
              <a:t>körvonal: vonalsorozat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504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digitalizálás eszköztár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"vonal megfordítása" gomb (bővített </a:t>
            </a:r>
            <a:r>
              <a:rPr lang="hu-HU" dirty="0" err="1"/>
              <a:t>digitalizás</a:t>
            </a:r>
            <a:r>
              <a:rPr lang="hu-HU" dirty="0"/>
              <a:t> eszköztár)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50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"áthelyezés"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33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4433F-526F-6F51-D081-CBCDBCA1B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F9260441-52E5-4DF3-3F72-1D156EE98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B418CB0-510E-8C45-F304-7C03A9534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"áthelyezés"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B79BE3-C6B6-1EF0-492F-4FD4B95F8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162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1C382-55D8-5CF9-8467-35439B605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1DC09AF-E69B-AB2A-2C60-31BA29248B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633D1B6D-F722-CCAC-66E2-038B98A29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"áthelyezés"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47EDEAF-BBF3-B70E-14F0-4DA53E239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289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09F1E-23F5-04E6-0F04-E2CB72736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4BDFA97C-42CA-FA29-9BE2-FAE4C86125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8A00752-FF7D-06CB-5100-F0F9E7D22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"áthelyezés"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666BA6F-21D1-32BD-52CE-9EB3F46A9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423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BF4AA-DF16-F9ED-2DCF-A2535837C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77B2B4D-6377-2259-33C1-28E1E0B4B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A07BAD6-0785-6143-EF30-8D3979620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"áthelyezés"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2DF6523-2BFA-007D-E179-7DC245B6E4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879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AA6B3-368C-E0D0-8903-76013DD37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A00F845-A6CC-9948-2B88-5AF48355F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9A2FFBA-2175-C185-54D2-7CD457784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"áthelyezés"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D3A03DC-5EF2-44C2-ED8D-235B506186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10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36995-5E68-6015-C90A-2F9F79AD1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C40421A-5E53-F2D5-5DC9-50F4B1562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B699BCF-7A2A-F423-85A1-DAB56E65A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egysávos szürke</a:t>
            </a:r>
          </a:p>
          <a:p>
            <a:r>
              <a:rPr lang="hu-HU" dirty="0"/>
              <a:t>egysávos álszínes</a:t>
            </a:r>
          </a:p>
          <a:p>
            <a:r>
              <a:rPr lang="hu-HU" dirty="0"/>
              <a:t>interpoláció: lineáris</a:t>
            </a:r>
          </a:p>
          <a:p>
            <a:r>
              <a:rPr lang="hu-HU" dirty="0"/>
              <a:t>interpoláció: diszkrét</a:t>
            </a:r>
          </a:p>
          <a:p>
            <a:r>
              <a:rPr lang="hu-HU" dirty="0"/>
              <a:t>palettás/egyedi értékek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85D277B-2DE3-2A0B-7CAD-7B6482FDA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91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1DC96-7CC4-9B9D-FF21-2D3B07405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0F542363-8943-5FB4-3BF9-F6564E06FE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277CA85-C28C-4EE4-F1E5-0F9DEAC5F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egysávos szürke</a:t>
            </a:r>
          </a:p>
          <a:p>
            <a:r>
              <a:rPr lang="hu-HU" dirty="0"/>
              <a:t>egysávos álszínes</a:t>
            </a:r>
          </a:p>
          <a:p>
            <a:r>
              <a:rPr lang="hu-HU" dirty="0"/>
              <a:t>interpoláció: lineáris</a:t>
            </a:r>
          </a:p>
          <a:p>
            <a:r>
              <a:rPr lang="hu-HU" dirty="0"/>
              <a:t>interpoláció: diszkrét</a:t>
            </a:r>
          </a:p>
          <a:p>
            <a:r>
              <a:rPr lang="hu-HU" dirty="0"/>
              <a:t>palettás/egyedi értékek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38C452F-939A-8F48-17D1-5E230FF94C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77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B5577-7638-FB8C-A686-7939FDC9A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B309542-5A0C-5EA3-3B04-BB7AA9346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9514D6AD-49E5-1159-D398-1B3425A38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egysávos szürke</a:t>
            </a:r>
          </a:p>
          <a:p>
            <a:r>
              <a:rPr lang="hu-HU" dirty="0"/>
              <a:t>egysávos álszínes</a:t>
            </a:r>
          </a:p>
          <a:p>
            <a:r>
              <a:rPr lang="hu-HU" dirty="0"/>
              <a:t>interpoláció: lineáris</a:t>
            </a:r>
          </a:p>
          <a:p>
            <a:r>
              <a:rPr lang="hu-HU" dirty="0"/>
              <a:t>interpoláció: diszkrét</a:t>
            </a:r>
          </a:p>
          <a:p>
            <a:r>
              <a:rPr lang="hu-HU" dirty="0"/>
              <a:t>palettás/egyedi értékek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F144C0B-E920-67B2-CEBC-EC5B6AE9A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8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06E9F-7452-690E-92CC-B56D60D97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4C42F69A-B88D-B182-76D3-189CD4CBC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728E8E3-B16D-2BF0-C263-718AE8A46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egysávos szürke</a:t>
            </a:r>
          </a:p>
          <a:p>
            <a:r>
              <a:rPr lang="hu-HU" dirty="0"/>
              <a:t>egysávos álszínes</a:t>
            </a:r>
          </a:p>
          <a:p>
            <a:r>
              <a:rPr lang="hu-HU" dirty="0"/>
              <a:t>interpoláció: lineáris</a:t>
            </a:r>
          </a:p>
          <a:p>
            <a:r>
              <a:rPr lang="hu-HU" dirty="0"/>
              <a:t>interpoláció: diszkrét</a:t>
            </a:r>
          </a:p>
          <a:p>
            <a:r>
              <a:rPr lang="hu-HU" dirty="0"/>
              <a:t>palettás/egyedi értékek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D2F3706-74B5-4CC5-AB1B-B8EAD3DF4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52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B600F-DFF9-1ECE-291B-9B93D4464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5D03A50-E3E4-AE0B-CDC7-81482F598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AD593E3-532A-F78C-85D3-984A3D9B2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egysávos szürke</a:t>
            </a:r>
          </a:p>
          <a:p>
            <a:r>
              <a:rPr lang="hu-HU" dirty="0"/>
              <a:t>egysávos álszínes</a:t>
            </a:r>
          </a:p>
          <a:p>
            <a:r>
              <a:rPr lang="hu-HU" dirty="0"/>
              <a:t>interpoláció: lineáris</a:t>
            </a:r>
          </a:p>
          <a:p>
            <a:r>
              <a:rPr lang="hu-HU" dirty="0"/>
              <a:t>interpoláció: diszkrét</a:t>
            </a:r>
          </a:p>
          <a:p>
            <a:r>
              <a:rPr lang="hu-HU" dirty="0"/>
              <a:t>palettás/egyedi értékek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17E1D4C-0A06-F0DD-B139-096B0177E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39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"interpoláció" (diszkrét, lineáris, pontos)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0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5E1A-9C8C-46AD-81E4-38711766F2B8}" type="datetime10">
              <a:rPr lang="en-US" smtClean="0"/>
              <a:t>18:15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FEA7BEB4-D692-C382-5EA6-3475F8A43E13}"/>
              </a:ext>
            </a:extLst>
          </p:cNvPr>
          <p:cNvSpPr/>
          <p:nvPr userDrawn="1"/>
        </p:nvSpPr>
        <p:spPr>
          <a:xfrm>
            <a:off x="831850" y="6376591"/>
            <a:ext cx="74644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807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1B6B-0932-4247-8245-8F27FDE5EEEA}" type="datetime10">
              <a:rPr lang="en-US" smtClean="0"/>
              <a:t>18:15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9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902E-9007-4551-B744-B2B2B6BC9C56}" type="datetime10">
              <a:rPr lang="en-US" smtClean="0"/>
              <a:t>18:15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7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18:15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0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CBC7E-FF97-495E-8EA6-C5BAD3AE314C}" type="datetime10">
              <a:rPr lang="en-US" smtClean="0"/>
              <a:t>18:15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D53F-7ACA-4B0B-B523-4F46A2824FC5}" type="datetime10">
              <a:rPr lang="en-US" smtClean="0"/>
              <a:t>18:15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C268-431E-4349-9A45-98FD4D86C13F}" type="datetime10">
              <a:rPr lang="en-US" smtClean="0"/>
              <a:t>18:15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4175-704E-4DD3-9E08-6D81C044BEE2}" type="datetime10">
              <a:rPr lang="en-US" smtClean="0"/>
              <a:t>18:15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7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131A-5425-4BE3-A567-B8E7A0687957}" type="datetime10">
              <a:rPr lang="en-US" smtClean="0"/>
              <a:t>18:15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8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2BD-8D8B-46AD-9B8C-A463E47E2FF7}" type="datetime10">
              <a:rPr lang="en-US" smtClean="0"/>
              <a:t>18:15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174172"/>
            <a:ext cx="10515600" cy="95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422400"/>
            <a:ext cx="10515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476344" y="6376591"/>
            <a:ext cx="2877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003300"/>
                </a:solidFill>
                <a:latin typeface="Arial Narrow" panose="020B0606020202030204" pitchFamily="34" charset="0"/>
              </a:defRPr>
            </a:lvl1pPr>
          </a:lstStyle>
          <a:p>
            <a:fld id="{3F83F346-FC3B-4FAE-9C55-E22FC3EDEB65}" type="datetime10">
              <a:rPr lang="en-US" smtClean="0"/>
              <a:pPr/>
              <a:t>18:15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300"/>
                </a:solidFill>
              </a:defRPr>
            </a:lvl1pPr>
          </a:lstStyle>
          <a:p>
            <a:fld id="{BF021985-4801-4ED1-847D-F9AC44EE79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églalap 6"/>
          <p:cNvSpPr/>
          <p:nvPr userDrawn="1"/>
        </p:nvSpPr>
        <p:spPr>
          <a:xfrm>
            <a:off x="0" y="1167618"/>
            <a:ext cx="12192000" cy="9847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églalap 7"/>
          <p:cNvSpPr/>
          <p:nvPr userDrawn="1"/>
        </p:nvSpPr>
        <p:spPr>
          <a:xfrm>
            <a:off x="0" y="6234797"/>
            <a:ext cx="12192000" cy="9847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zövegdoboz 8"/>
          <p:cNvSpPr txBox="1"/>
          <p:nvPr userDrawn="1"/>
        </p:nvSpPr>
        <p:spPr>
          <a:xfrm>
            <a:off x="838200" y="6371371"/>
            <a:ext cx="613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3300"/>
                </a:solidFill>
                <a:latin typeface="Arial Narrow" panose="020B0606020202030204" pitchFamily="34" charset="0"/>
              </a:rPr>
              <a:t>Jelrendszer és feliratozás</a:t>
            </a:r>
          </a:p>
        </p:txBody>
      </p:sp>
    </p:spTree>
    <p:extLst>
      <p:ext uri="{BB962C8B-B14F-4D97-AF65-F5344CB8AC3E}">
        <p14:creationId xmlns:p14="http://schemas.microsoft.com/office/powerpoint/2010/main" val="103705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300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003300"/>
          </a:solidFill>
          <a:latin typeface="Arial Narrow" panose="020B0606020202030204" pitchFamily="34" charset="0"/>
          <a:ea typeface="+mn-ea"/>
          <a:cs typeface="+mn-cs"/>
        </a:defRPr>
      </a:lvl1pPr>
      <a:lvl2pPr marL="534988" indent="-228600" algn="l" defTabSz="914400" rtl="0" eaLnBrk="1" latinLnBrk="0" hangingPunct="1">
        <a:lnSpc>
          <a:spcPct val="90000"/>
        </a:lnSpc>
        <a:spcBef>
          <a:spcPts val="500"/>
        </a:spcBef>
        <a:buFont typeface="Arial Narrow" panose="020B0606020202030204" pitchFamily="34" charset="0"/>
        <a:buChar char="–"/>
        <a:defRPr sz="2400" kern="1200">
          <a:solidFill>
            <a:srgbClr val="006600"/>
          </a:solidFill>
          <a:latin typeface="Arial Narrow" panose="020B060602020203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006600"/>
          </a:solidFill>
          <a:latin typeface="Courier New" panose="02070309020205020404" pitchFamily="49" charset="0"/>
          <a:ea typeface="+mn-ea"/>
          <a:cs typeface="Courier New" panose="02070309020205020404" pitchFamily="49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Jelrendszer és feliratozás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/>
              <a:t>Geomatematika</a:t>
            </a:r>
            <a:r>
              <a:rPr lang="hu-HU" dirty="0"/>
              <a:t>, programozás, térinformatika</a:t>
            </a:r>
          </a:p>
          <a:p>
            <a:r>
              <a:rPr lang="hu-HU"/>
              <a:t>2026.03.04.</a:t>
            </a:r>
          </a:p>
          <a:p>
            <a:r>
              <a:rPr lang="hu-HU"/>
              <a:t>Bede-Fazekas </a:t>
            </a:r>
            <a:r>
              <a:rPr lang="hu-HU" dirty="0"/>
              <a:t>Ákos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42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B46A8-A5D3-2DDF-1C30-532F2CC7C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072B6C2-8A68-41EF-B10E-2EC7985E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844" y="137550"/>
            <a:ext cx="4925229" cy="3616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 descr="A képen szoftver, szöveg, Multimédiás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5D424E0-99D2-C02C-0B84-152359BFF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846" y="3902573"/>
            <a:ext cx="4925228" cy="2185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6CF890B-F420-DE7D-5189-7454C730D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Áttetszőség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3218C5-F63D-8A31-D6F1-AFCC72182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266646" cy="4754563"/>
          </a:xfrm>
        </p:spPr>
        <p:txBody>
          <a:bodyPr/>
          <a:lstStyle/>
          <a:p>
            <a:r>
              <a:rPr lang="hu-HU" dirty="0"/>
              <a:t>rasztereknél külön blokkban ("</a:t>
            </a:r>
            <a:r>
              <a:rPr lang="hu-HU" dirty="0" err="1"/>
              <a:t>Transparency</a:t>
            </a:r>
            <a:r>
              <a:rPr lang="hu-HU" dirty="0"/>
              <a:t>")</a:t>
            </a:r>
          </a:p>
          <a:p>
            <a:pPr lvl="1"/>
            <a:r>
              <a:rPr lang="hu-HU" dirty="0"/>
              <a:t>az ismeretlen értékű cellák színezését is itt állíthatjuk</a:t>
            </a:r>
          </a:p>
          <a:p>
            <a:r>
              <a:rPr lang="hu-HU" dirty="0">
                <a:solidFill>
                  <a:srgbClr val="FF0000"/>
                </a:solidFill>
              </a:rPr>
              <a:t>vektoroknál a </a:t>
            </a:r>
            <a:r>
              <a:rPr lang="hu-HU" dirty="0" err="1">
                <a:solidFill>
                  <a:srgbClr val="FF0000"/>
                </a:solidFill>
              </a:rPr>
              <a:t>Symbology</a:t>
            </a:r>
            <a:r>
              <a:rPr lang="hu-HU" dirty="0">
                <a:solidFill>
                  <a:srgbClr val="FF0000"/>
                </a:solidFill>
              </a:rPr>
              <a:t> blokkon belül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F75A408-8CDB-E5E2-ED12-DC3FF5F5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F4692A24-D430-C771-5A2A-80B8C3CA63C3}"/>
              </a:ext>
            </a:extLst>
          </p:cNvPr>
          <p:cNvSpPr/>
          <p:nvPr/>
        </p:nvSpPr>
        <p:spPr>
          <a:xfrm>
            <a:off x="7104846" y="4646428"/>
            <a:ext cx="795145" cy="2445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9194A15-6AF9-CC83-F0E4-0972E51351D4}"/>
              </a:ext>
            </a:extLst>
          </p:cNvPr>
          <p:cNvSpPr/>
          <p:nvPr/>
        </p:nvSpPr>
        <p:spPr>
          <a:xfrm flipH="1" flipV="1">
            <a:off x="7899989" y="5305647"/>
            <a:ext cx="4130083" cy="2339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65287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256B6-BFCB-6FBB-F547-4DE276B68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0EB8B6-692E-D5DE-1613-F94D6736C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B36F84-3D92-93BA-1F9F-CEF9E9874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880143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type3-ba tartozó poligonok kapjanak a bázikus tufának megfelelő </a:t>
            </a:r>
            <a:r>
              <a:rPr lang="hu-HU" dirty="0" err="1"/>
              <a:t>sraffot</a:t>
            </a:r>
            <a:endParaRPr lang="hu-HU" dirty="0"/>
          </a:p>
          <a:p>
            <a:pPr lvl="1"/>
            <a:r>
              <a:rPr lang="hu-HU" dirty="0"/>
              <a:t>ehhez alkalmazzunk 5 mm-es térközzel vízszintes vonalakat</a:t>
            </a:r>
          </a:p>
          <a:p>
            <a:pPr lvl="1"/>
            <a:r>
              <a:rPr lang="hu-HU" dirty="0"/>
              <a:t>valamint eltolt, kis teli kört és fordított V betűt, </a:t>
            </a:r>
            <a:r>
              <a:rPr lang="hu-HU" dirty="0">
                <a:solidFill>
                  <a:srgbClr val="FF0000"/>
                </a:solidFill>
              </a:rPr>
              <a:t>amelyek egymást váltogatják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FC20589-5A7F-7B88-6143-1DAAD090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5" name="Kép 14" descr="A képen szöveg, képernyőkép, térkép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937B2DE-9A78-4069-4F28-84C2FA431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343" y="174171"/>
            <a:ext cx="7332177" cy="4285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Kép 16" descr="A képen szöveg, képernyőkép, szoftver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800E867-BBE6-5394-62E2-80972891A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343" y="4572002"/>
            <a:ext cx="3431276" cy="2158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Kép 18" descr="A képen szöveg, képernyőkép, szá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19FC2C4-1BFA-FB3D-B8F3-704B98BE9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706" y="4572002"/>
            <a:ext cx="3762814" cy="21585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69E22D7-115A-F20D-F654-4F62AADA6E0A}"/>
              </a:ext>
            </a:extLst>
          </p:cNvPr>
          <p:cNvSpPr/>
          <p:nvPr/>
        </p:nvSpPr>
        <p:spPr>
          <a:xfrm>
            <a:off x="8321158" y="4806174"/>
            <a:ext cx="3677553" cy="365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04487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514818-891B-7AD7-3EA6-50A372AB5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Gyakorló feladatok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21AAA0-0D1F-8555-EC96-CA4486E83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színezd a </a:t>
            </a:r>
            <a:r>
              <a:rPr lang="hu-HU" i="1" dirty="0" err="1"/>
              <a:t>elevation</a:t>
            </a:r>
            <a:r>
              <a:rPr lang="hu-HU" i="1" dirty="0"/>
              <a:t> - </a:t>
            </a:r>
            <a:r>
              <a:rPr lang="hu-HU" i="1" dirty="0" err="1"/>
              <a:t>color</a:t>
            </a:r>
            <a:r>
              <a:rPr lang="hu-HU" i="1" dirty="0"/>
              <a:t> </a:t>
            </a:r>
            <a:r>
              <a:rPr lang="hu-HU" i="1" dirty="0" err="1"/>
              <a:t>channels</a:t>
            </a:r>
            <a:r>
              <a:rPr lang="hu-HU" dirty="0"/>
              <a:t> réteget</a:t>
            </a:r>
          </a:p>
          <a:p>
            <a:pPr lvl="1"/>
            <a:r>
              <a:rPr lang="hu-HU" dirty="0"/>
              <a:t>az első raszterréteg (színcsatorna) szerint, 6 intervallumba osztva</a:t>
            </a:r>
          </a:p>
          <a:p>
            <a:r>
              <a:rPr lang="hu-HU" dirty="0"/>
              <a:t>színezd a </a:t>
            </a:r>
            <a:r>
              <a:rPr lang="hu-HU" i="1" dirty="0" err="1"/>
              <a:t>roads</a:t>
            </a:r>
            <a:r>
              <a:rPr lang="hu-HU" dirty="0"/>
              <a:t> réteget a megengedett legnagyobb sebesség (</a:t>
            </a:r>
            <a:r>
              <a:rPr lang="hu-HU" i="1" dirty="0" err="1"/>
              <a:t>maxspeed</a:t>
            </a:r>
            <a:r>
              <a:rPr lang="hu-HU" dirty="0"/>
              <a:t> mező) szerint</a:t>
            </a:r>
          </a:p>
          <a:p>
            <a:pPr lvl="1"/>
            <a:r>
              <a:rPr lang="hu-HU" dirty="0"/>
              <a:t>dupla, szaggatott vonallal jelöld az utakat</a:t>
            </a:r>
          </a:p>
          <a:p>
            <a:r>
              <a:rPr lang="hu-HU" dirty="0"/>
              <a:t>keress az interneten hullámvonalas SVG-fájl, és azzal töltsd ki a </a:t>
            </a:r>
            <a:r>
              <a:rPr lang="hu-HU" i="1" dirty="0" err="1"/>
              <a:t>water</a:t>
            </a:r>
            <a:r>
              <a:rPr lang="hu-HU" i="1" dirty="0"/>
              <a:t> </a:t>
            </a:r>
            <a:r>
              <a:rPr lang="hu-HU" i="1" dirty="0" err="1"/>
              <a:t>bodies</a:t>
            </a:r>
            <a:r>
              <a:rPr lang="hu-HU" dirty="0"/>
              <a:t> réteget</a:t>
            </a:r>
          </a:p>
          <a:p>
            <a:r>
              <a:rPr lang="hu-HU" dirty="0"/>
              <a:t>töltsd ki a </a:t>
            </a:r>
            <a:r>
              <a:rPr lang="hu-HU" i="1" dirty="0" err="1"/>
              <a:t>geologic</a:t>
            </a:r>
            <a:r>
              <a:rPr lang="hu-HU" i="1" dirty="0"/>
              <a:t> </a:t>
            </a:r>
            <a:r>
              <a:rPr lang="hu-HU" i="1" dirty="0" err="1"/>
              <a:t>features</a:t>
            </a:r>
            <a:r>
              <a:rPr lang="hu-HU" i="1" dirty="0"/>
              <a:t> - </a:t>
            </a:r>
            <a:r>
              <a:rPr lang="hu-HU" i="1" dirty="0" err="1"/>
              <a:t>polygons</a:t>
            </a:r>
            <a:r>
              <a:rPr lang="hu-HU" dirty="0"/>
              <a:t> réteg type4 típusú felületeit a konglomerátum </a:t>
            </a:r>
            <a:r>
              <a:rPr lang="hu-HU" dirty="0" err="1"/>
              <a:t>sraffjával</a:t>
            </a:r>
            <a:endParaRPr lang="hu-HU" dirty="0"/>
          </a:p>
          <a:p>
            <a:pPr lvl="1"/>
            <a:r>
              <a:rPr lang="hu-HU" dirty="0"/>
              <a:t>adj szaggatott körvonalat a poligonnak, és kissé áttetsző, </a:t>
            </a:r>
            <a:r>
              <a:rPr lang="hu-HU" dirty="0" err="1"/>
              <a:t>barnás</a:t>
            </a:r>
            <a:r>
              <a:rPr lang="hu-HU" dirty="0"/>
              <a:t> kitöltést is</a:t>
            </a:r>
          </a:p>
          <a:p>
            <a:pPr lvl="1"/>
            <a:r>
              <a:rPr lang="hu-HU" dirty="0"/>
              <a:t>mentsd el a poligonstílust az alapértelmezett stílusok közé</a:t>
            </a:r>
          </a:p>
          <a:p>
            <a:r>
              <a:rPr lang="hu-HU" dirty="0"/>
              <a:t>töltsd ki a </a:t>
            </a:r>
            <a:r>
              <a:rPr lang="hu-HU" i="1" dirty="0" err="1"/>
              <a:t>geologic</a:t>
            </a:r>
            <a:r>
              <a:rPr lang="hu-HU" i="1" dirty="0"/>
              <a:t> </a:t>
            </a:r>
            <a:r>
              <a:rPr lang="hu-HU" i="1" dirty="0" err="1"/>
              <a:t>features</a:t>
            </a:r>
            <a:r>
              <a:rPr lang="hu-HU" i="1" dirty="0"/>
              <a:t> - </a:t>
            </a:r>
            <a:r>
              <a:rPr lang="hu-HU" i="1" dirty="0" err="1"/>
              <a:t>polygons</a:t>
            </a:r>
            <a:r>
              <a:rPr lang="hu-HU" dirty="0"/>
              <a:t> réteg type5 típusú felületeit a mészmárga </a:t>
            </a:r>
            <a:r>
              <a:rPr lang="hu-HU" dirty="0" err="1"/>
              <a:t>sraffjával</a:t>
            </a:r>
            <a:endParaRPr lang="hu-HU" dirty="0"/>
          </a:p>
          <a:p>
            <a:pPr lvl="1"/>
            <a:r>
              <a:rPr lang="hu-HU" dirty="0"/>
              <a:t>hullámvonalat a karakterek között keress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039C6F9-78EE-7FFB-6FE5-03505EB6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5" name="Kép 4" descr="A képen szöveg, Párhuzamos, diagram, fekete-fehé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5C2B7DA-5B71-D99B-313C-99407E905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6038" y="46651"/>
            <a:ext cx="4118067" cy="15736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0DE67234-1BF7-B37A-3548-824A7E7AFC94}"/>
              </a:ext>
            </a:extLst>
          </p:cNvPr>
          <p:cNvSpPr/>
          <p:nvPr/>
        </p:nvSpPr>
        <p:spPr>
          <a:xfrm>
            <a:off x="9564196" y="914632"/>
            <a:ext cx="701750" cy="509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CAF2E10-BB94-A957-C769-38E997CE5478}"/>
              </a:ext>
            </a:extLst>
          </p:cNvPr>
          <p:cNvSpPr/>
          <p:nvPr/>
        </p:nvSpPr>
        <p:spPr>
          <a:xfrm>
            <a:off x="11141359" y="180776"/>
            <a:ext cx="701750" cy="509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26751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kérdések?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8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4A6DE-EB07-B2AD-1101-DE4C31B8E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BF01E4-F4AD-FB5E-1C8A-C3A41FB59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Áttetszőség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1527F2-B2A6-A400-BAF6-23DB005C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765772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jelenítsük meg 50%-os átlátszatlansággal a színes domborzatmodellt (</a:t>
            </a:r>
            <a:r>
              <a:rPr lang="hu-HU" i="1" dirty="0" err="1"/>
              <a:t>elevation</a:t>
            </a:r>
            <a:r>
              <a:rPr lang="hu-HU" i="1" dirty="0"/>
              <a:t> - </a:t>
            </a:r>
            <a:r>
              <a:rPr lang="hu-HU" i="1" dirty="0" err="1"/>
              <a:t>color</a:t>
            </a:r>
            <a:r>
              <a:rPr lang="hu-HU" i="1" dirty="0"/>
              <a:t> </a:t>
            </a:r>
            <a:r>
              <a:rPr lang="hu-HU" i="1" dirty="0" err="1"/>
              <a:t>channels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és a felszínborítási poligonokat (</a:t>
            </a:r>
            <a:r>
              <a:rPr lang="hu-HU" i="1" dirty="0" err="1"/>
              <a:t>land</a:t>
            </a:r>
            <a:r>
              <a:rPr lang="hu-HU" i="1" dirty="0"/>
              <a:t> </a:t>
            </a:r>
            <a:r>
              <a:rPr lang="hu-HU" i="1" dirty="0" err="1"/>
              <a:t>cover</a:t>
            </a:r>
            <a:r>
              <a:rPr lang="hu-HU" dirty="0"/>
              <a:t>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5DB28EC-089A-54FF-684B-215ED5A3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térkép, atlasz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3A5F091-7B5D-DB3A-14EF-7905B7208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972" y="1422400"/>
            <a:ext cx="4399760" cy="46275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3860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BDD8B8-1615-1601-D544-62A79DE5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Jelrendszer raszterek esetén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D2AC30C-65AD-F5AC-41FC-EEE1FB507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7E78B2-EF3C-2A87-947C-7B95A76E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18:15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91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AD0C2-D791-E4A9-7DBE-5395A93BD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76F1D3-02B8-0901-6295-3932D5929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Jelrendszer raszterek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1920756-FB07-3929-62A8-3839B3BBE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637028" cy="4754563"/>
          </a:xfrm>
        </p:spPr>
        <p:txBody>
          <a:bodyPr/>
          <a:lstStyle/>
          <a:p>
            <a:r>
              <a:rPr lang="hu-HU" dirty="0"/>
              <a:t>sokféle színezési lehetőség</a:t>
            </a:r>
          </a:p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gray</a:t>
            </a:r>
            <a:endParaRPr lang="hu-HU" dirty="0"/>
          </a:p>
          <a:p>
            <a:pPr lvl="1"/>
            <a:r>
              <a:rPr lang="hu-HU" dirty="0"/>
              <a:t>szürkeárnyalatos színezés (alapértelmezett)</a:t>
            </a:r>
          </a:p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pseudocolor</a:t>
            </a:r>
            <a:endParaRPr lang="hu-HU" dirty="0"/>
          </a:p>
          <a:p>
            <a:pPr lvl="1"/>
            <a:r>
              <a:rPr lang="hu-HU" dirty="0"/>
              <a:t>más folytonos színskála (</a:t>
            </a:r>
            <a:r>
              <a:rPr lang="hu-HU" dirty="0" err="1"/>
              <a:t>Interpolation</a:t>
            </a:r>
            <a:r>
              <a:rPr lang="hu-HU" dirty="0"/>
              <a:t>: </a:t>
            </a:r>
            <a:r>
              <a:rPr lang="hu-HU" dirty="0" err="1"/>
              <a:t>linear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intervallumokhoz rendelt színek (</a:t>
            </a:r>
            <a:r>
              <a:rPr lang="hu-HU" dirty="0" err="1"/>
              <a:t>Interpolation</a:t>
            </a:r>
            <a:r>
              <a:rPr lang="hu-HU" dirty="0"/>
              <a:t>: </a:t>
            </a:r>
            <a:r>
              <a:rPr lang="hu-HU" dirty="0" err="1"/>
              <a:t>discrete</a:t>
            </a:r>
            <a:r>
              <a:rPr lang="hu-HU" dirty="0"/>
              <a:t>)</a:t>
            </a:r>
          </a:p>
          <a:p>
            <a:r>
              <a:rPr lang="hu-HU" dirty="0" err="1"/>
              <a:t>paletted</a:t>
            </a:r>
            <a:r>
              <a:rPr lang="hu-HU" dirty="0"/>
              <a:t>/</a:t>
            </a:r>
            <a:r>
              <a:rPr lang="hu-HU" dirty="0" err="1"/>
              <a:t>unique</a:t>
            </a:r>
            <a:r>
              <a:rPr lang="hu-HU" dirty="0"/>
              <a:t> </a:t>
            </a:r>
            <a:r>
              <a:rPr lang="hu-HU" dirty="0" err="1"/>
              <a:t>values</a:t>
            </a:r>
            <a:endParaRPr lang="hu-HU" dirty="0"/>
          </a:p>
          <a:p>
            <a:pPr lvl="1"/>
            <a:r>
              <a:rPr lang="hu-HU" dirty="0"/>
              <a:t>egyedi értékeket sorba rendezve színező skála</a:t>
            </a:r>
          </a:p>
          <a:p>
            <a:pPr lvl="1"/>
            <a:r>
              <a:rPr lang="hu-HU" dirty="0"/>
              <a:t>egyedi értékekhez rendelt véletlen színek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F829D47-2974-AB03-A54C-18CE4A95E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fekete-fehér, ég, természet, fekete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8E2D49B-ED27-6E72-B5EC-D40D74D38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8884" y="0"/>
            <a:ext cx="5703116" cy="1307648"/>
          </a:xfrm>
          <a:prstGeom prst="rect">
            <a:avLst/>
          </a:prstGeom>
        </p:spPr>
      </p:pic>
      <p:pic>
        <p:nvPicPr>
          <p:cNvPr id="8" name="Kép 7" descr="A képen zöld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CB4799B-492D-DDC7-1C64-362F31AFF7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9508" y="1307648"/>
            <a:ext cx="5702492" cy="1397452"/>
          </a:xfrm>
          <a:prstGeom prst="rect">
            <a:avLst/>
          </a:prstGeom>
        </p:spPr>
      </p:pic>
      <p:pic>
        <p:nvPicPr>
          <p:cNvPr id="11" name="Kép 10" descr="A képen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D3F546B-D408-8433-9BAC-CB1200E196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9508" y="2705100"/>
            <a:ext cx="5716772" cy="1447800"/>
          </a:xfrm>
          <a:prstGeom prst="rect">
            <a:avLst/>
          </a:prstGeom>
        </p:spPr>
      </p:pic>
      <p:pic>
        <p:nvPicPr>
          <p:cNvPr id="15" name="Kép 14" descr="A képen Színes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6037FAA-5486-5B90-7F5A-0F5C58879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5228" y="5549900"/>
            <a:ext cx="5717396" cy="1308100"/>
          </a:xfrm>
          <a:prstGeom prst="rect">
            <a:avLst/>
          </a:prstGeom>
        </p:spPr>
      </p:pic>
      <p:pic>
        <p:nvPicPr>
          <p:cNvPr id="20" name="Kép 19" descr="A képen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B499C1F-0D0E-BD6D-4A4F-81F959A121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5228" y="4152900"/>
            <a:ext cx="5716772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92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6449C-E8B1-C90D-7312-968C65C68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3B40F0-1EFD-1F88-31EB-E2527087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Jelrendszer raszterek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E8909DA-9875-170A-10E6-949A1AC67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637028" cy="4754563"/>
          </a:xfrm>
        </p:spPr>
        <p:txBody>
          <a:bodyPr/>
          <a:lstStyle/>
          <a:p>
            <a:r>
              <a:rPr lang="hu-HU" dirty="0"/>
              <a:t>sokféle színezési lehetőség</a:t>
            </a:r>
          </a:p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gray</a:t>
            </a:r>
            <a:endParaRPr lang="hu-HU" dirty="0"/>
          </a:p>
          <a:p>
            <a:pPr lvl="1"/>
            <a:r>
              <a:rPr lang="hu-HU" dirty="0">
                <a:solidFill>
                  <a:srgbClr val="FF0000"/>
                </a:solidFill>
              </a:rPr>
              <a:t>szürkeárnyalatos színezés (alapértelmezett)</a:t>
            </a:r>
          </a:p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pseudocolor</a:t>
            </a:r>
            <a:endParaRPr lang="hu-HU" dirty="0"/>
          </a:p>
          <a:p>
            <a:pPr lvl="1"/>
            <a:r>
              <a:rPr lang="hu-HU" dirty="0"/>
              <a:t>más folytonos színskála (</a:t>
            </a:r>
            <a:r>
              <a:rPr lang="hu-HU" dirty="0" err="1"/>
              <a:t>Interpolation</a:t>
            </a:r>
            <a:r>
              <a:rPr lang="hu-HU" dirty="0"/>
              <a:t>: </a:t>
            </a:r>
            <a:r>
              <a:rPr lang="hu-HU" dirty="0" err="1"/>
              <a:t>linear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intervallumokhoz rendelt színek (</a:t>
            </a:r>
            <a:r>
              <a:rPr lang="hu-HU" dirty="0" err="1"/>
              <a:t>Interpolation</a:t>
            </a:r>
            <a:r>
              <a:rPr lang="hu-HU" dirty="0"/>
              <a:t>: </a:t>
            </a:r>
            <a:r>
              <a:rPr lang="hu-HU" dirty="0" err="1"/>
              <a:t>discrete</a:t>
            </a:r>
            <a:r>
              <a:rPr lang="hu-HU" dirty="0"/>
              <a:t>)</a:t>
            </a:r>
          </a:p>
          <a:p>
            <a:r>
              <a:rPr lang="hu-HU" dirty="0" err="1"/>
              <a:t>paletted</a:t>
            </a:r>
            <a:r>
              <a:rPr lang="hu-HU" dirty="0"/>
              <a:t>/</a:t>
            </a:r>
            <a:r>
              <a:rPr lang="hu-HU" dirty="0" err="1"/>
              <a:t>unique</a:t>
            </a:r>
            <a:r>
              <a:rPr lang="hu-HU" dirty="0"/>
              <a:t> </a:t>
            </a:r>
            <a:r>
              <a:rPr lang="hu-HU" dirty="0" err="1"/>
              <a:t>values</a:t>
            </a:r>
            <a:endParaRPr lang="hu-HU" dirty="0"/>
          </a:p>
          <a:p>
            <a:pPr lvl="1"/>
            <a:r>
              <a:rPr lang="hu-HU" dirty="0"/>
              <a:t>egyedi értékeket sorba rendezve színező skála</a:t>
            </a:r>
          </a:p>
          <a:p>
            <a:pPr lvl="1"/>
            <a:r>
              <a:rPr lang="hu-HU" dirty="0"/>
              <a:t>egyedi értékekhez rendelt véletlen színek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95076E2-FD60-96FD-AEA8-881EC8D7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8" name="Kép 7" descr="A képen zöld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F502640-9EB7-3273-3362-8ECE643B4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9508" y="1307648"/>
            <a:ext cx="5702492" cy="1397452"/>
          </a:xfrm>
          <a:prstGeom prst="rect">
            <a:avLst/>
          </a:prstGeom>
        </p:spPr>
      </p:pic>
      <p:pic>
        <p:nvPicPr>
          <p:cNvPr id="11" name="Kép 10" descr="A képen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730E094-5015-83B5-FB57-A20C308549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9508" y="2705100"/>
            <a:ext cx="5716772" cy="1447800"/>
          </a:xfrm>
          <a:prstGeom prst="rect">
            <a:avLst/>
          </a:prstGeom>
        </p:spPr>
      </p:pic>
      <p:pic>
        <p:nvPicPr>
          <p:cNvPr id="15" name="Kép 14" descr="A képen Színes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3561948-C3E9-3795-73CE-9075C0FBEB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5228" y="5549900"/>
            <a:ext cx="5717396" cy="1308100"/>
          </a:xfrm>
          <a:prstGeom prst="rect">
            <a:avLst/>
          </a:prstGeom>
        </p:spPr>
      </p:pic>
      <p:pic>
        <p:nvPicPr>
          <p:cNvPr id="5" name="Kép 4" descr="A képen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41303AA-28C6-38F6-E110-75CC9FE1A1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5228" y="4152900"/>
            <a:ext cx="5716772" cy="1397000"/>
          </a:xfrm>
          <a:prstGeom prst="rect">
            <a:avLst/>
          </a:prstGeom>
        </p:spPr>
      </p:pic>
      <p:pic>
        <p:nvPicPr>
          <p:cNvPr id="6" name="Kép 5" descr="A képen fekete-fehér, ég, természet, fekete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BF12D17-A371-77EE-F12E-436817B8F3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8884" y="0"/>
            <a:ext cx="5703116" cy="130764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78459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FC33F-03AE-C8CE-CB7F-405CA84F8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0203ED-AA99-AB09-2802-37AB16F43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Jelrendszer raszterek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C153239-A9AE-317F-DF50-C7C5CAD99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637028" cy="4754563"/>
          </a:xfrm>
        </p:spPr>
        <p:txBody>
          <a:bodyPr/>
          <a:lstStyle/>
          <a:p>
            <a:r>
              <a:rPr lang="hu-HU" dirty="0"/>
              <a:t>sokféle színezési lehetőség</a:t>
            </a:r>
          </a:p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gray</a:t>
            </a:r>
            <a:endParaRPr lang="hu-HU" dirty="0"/>
          </a:p>
          <a:p>
            <a:pPr lvl="1"/>
            <a:r>
              <a:rPr lang="hu-HU" dirty="0"/>
              <a:t>szürkeárnyalatos színezés (alapértelmezett)</a:t>
            </a:r>
          </a:p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pseudocolor</a:t>
            </a:r>
            <a:endParaRPr lang="hu-HU" dirty="0"/>
          </a:p>
          <a:p>
            <a:pPr lvl="1"/>
            <a:r>
              <a:rPr lang="hu-HU" dirty="0">
                <a:solidFill>
                  <a:srgbClr val="FF0000"/>
                </a:solidFill>
              </a:rPr>
              <a:t>más folytonos színskála (</a:t>
            </a:r>
            <a:r>
              <a:rPr lang="hu-HU" dirty="0" err="1">
                <a:solidFill>
                  <a:srgbClr val="FF0000"/>
                </a:solidFill>
              </a:rPr>
              <a:t>Interpolation</a:t>
            </a:r>
            <a:r>
              <a:rPr lang="hu-HU" dirty="0">
                <a:solidFill>
                  <a:srgbClr val="FF0000"/>
                </a:solidFill>
              </a:rPr>
              <a:t>: </a:t>
            </a:r>
            <a:r>
              <a:rPr lang="hu-HU" dirty="0" err="1">
                <a:solidFill>
                  <a:srgbClr val="FF0000"/>
                </a:solidFill>
              </a:rPr>
              <a:t>linear</a:t>
            </a:r>
            <a:r>
              <a:rPr lang="hu-HU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hu-HU" dirty="0"/>
              <a:t>intervallumokhoz rendelt színek (</a:t>
            </a:r>
            <a:r>
              <a:rPr lang="hu-HU" dirty="0" err="1"/>
              <a:t>Interpolation</a:t>
            </a:r>
            <a:r>
              <a:rPr lang="hu-HU" dirty="0"/>
              <a:t>: </a:t>
            </a:r>
            <a:r>
              <a:rPr lang="hu-HU" dirty="0" err="1"/>
              <a:t>discrete</a:t>
            </a:r>
            <a:r>
              <a:rPr lang="hu-HU" dirty="0"/>
              <a:t>)</a:t>
            </a:r>
          </a:p>
          <a:p>
            <a:r>
              <a:rPr lang="hu-HU" dirty="0" err="1"/>
              <a:t>paletted</a:t>
            </a:r>
            <a:r>
              <a:rPr lang="hu-HU" dirty="0"/>
              <a:t>/</a:t>
            </a:r>
            <a:r>
              <a:rPr lang="hu-HU" dirty="0" err="1"/>
              <a:t>unique</a:t>
            </a:r>
            <a:r>
              <a:rPr lang="hu-HU" dirty="0"/>
              <a:t> </a:t>
            </a:r>
            <a:r>
              <a:rPr lang="hu-HU" dirty="0" err="1"/>
              <a:t>values</a:t>
            </a:r>
            <a:endParaRPr lang="hu-HU" dirty="0"/>
          </a:p>
          <a:p>
            <a:pPr lvl="1"/>
            <a:r>
              <a:rPr lang="hu-HU" dirty="0"/>
              <a:t>egyedi értékeket sorba rendezve színező skála</a:t>
            </a:r>
          </a:p>
          <a:p>
            <a:pPr lvl="1"/>
            <a:r>
              <a:rPr lang="hu-HU" dirty="0"/>
              <a:t>egyedi értékekhez rendelt véletlen színek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4ECDF85-4B9A-1230-92D4-22656CAC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fekete-fehér, ég, természet, fekete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9464F23-A0F3-8C19-D361-4773314BC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8884" y="0"/>
            <a:ext cx="5703116" cy="1307648"/>
          </a:xfrm>
          <a:prstGeom prst="rect">
            <a:avLst/>
          </a:prstGeom>
        </p:spPr>
      </p:pic>
      <p:pic>
        <p:nvPicPr>
          <p:cNvPr id="11" name="Kép 10" descr="A képen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D5B63D5-6B6E-2395-C5D6-F2FAF843C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9508" y="2705100"/>
            <a:ext cx="5716772" cy="1447800"/>
          </a:xfrm>
          <a:prstGeom prst="rect">
            <a:avLst/>
          </a:prstGeom>
        </p:spPr>
      </p:pic>
      <p:pic>
        <p:nvPicPr>
          <p:cNvPr id="15" name="Kép 14" descr="A képen Színes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A09438A-8A07-E431-FEC7-ADB1D7A834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5228" y="5549900"/>
            <a:ext cx="5717396" cy="1308100"/>
          </a:xfrm>
          <a:prstGeom prst="rect">
            <a:avLst/>
          </a:prstGeom>
        </p:spPr>
      </p:pic>
      <p:pic>
        <p:nvPicPr>
          <p:cNvPr id="7" name="Kép 6" descr="A képen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D79C64D-145C-DB2A-1F6E-51E033A3DC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5228" y="4152900"/>
            <a:ext cx="5716772" cy="1397000"/>
          </a:xfrm>
          <a:prstGeom prst="rect">
            <a:avLst/>
          </a:prstGeom>
        </p:spPr>
      </p:pic>
      <p:pic>
        <p:nvPicPr>
          <p:cNvPr id="8" name="Kép 7" descr="A képen zöld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98763BF-37F6-C746-0EDC-CD7A301678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9508" y="1307648"/>
            <a:ext cx="5702492" cy="139745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46128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45F40-D985-87CC-D10C-8D9B2BDE1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1F1E2F-5069-D525-F316-410CA8FDF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Jelrendszer raszterek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9865C0-F1B1-31FD-9D7E-F7B633BEB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637028" cy="4754563"/>
          </a:xfrm>
        </p:spPr>
        <p:txBody>
          <a:bodyPr/>
          <a:lstStyle/>
          <a:p>
            <a:r>
              <a:rPr lang="hu-HU" dirty="0"/>
              <a:t>sokféle színezési lehetőség</a:t>
            </a:r>
          </a:p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gray</a:t>
            </a:r>
            <a:endParaRPr lang="hu-HU" dirty="0"/>
          </a:p>
          <a:p>
            <a:pPr lvl="1"/>
            <a:r>
              <a:rPr lang="hu-HU" dirty="0"/>
              <a:t>szürkeárnyalatos színezés (alapértelmezett)</a:t>
            </a:r>
          </a:p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pseudocolor</a:t>
            </a:r>
            <a:endParaRPr lang="hu-HU" dirty="0"/>
          </a:p>
          <a:p>
            <a:pPr lvl="1"/>
            <a:r>
              <a:rPr lang="hu-HU" dirty="0"/>
              <a:t>más folytonos színskála (</a:t>
            </a:r>
            <a:r>
              <a:rPr lang="hu-HU" dirty="0" err="1"/>
              <a:t>Interpolation</a:t>
            </a:r>
            <a:r>
              <a:rPr lang="hu-HU" dirty="0"/>
              <a:t>: </a:t>
            </a:r>
            <a:r>
              <a:rPr lang="hu-HU" dirty="0" err="1"/>
              <a:t>linear</a:t>
            </a:r>
            <a:r>
              <a:rPr lang="hu-HU" dirty="0"/>
              <a:t>)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intervallumokhoz rendelt színek (</a:t>
            </a:r>
            <a:r>
              <a:rPr lang="hu-HU" dirty="0" err="1">
                <a:solidFill>
                  <a:srgbClr val="FF0000"/>
                </a:solidFill>
              </a:rPr>
              <a:t>Interpolation</a:t>
            </a:r>
            <a:r>
              <a:rPr lang="hu-HU" dirty="0">
                <a:solidFill>
                  <a:srgbClr val="FF0000"/>
                </a:solidFill>
              </a:rPr>
              <a:t>: </a:t>
            </a:r>
            <a:r>
              <a:rPr lang="hu-HU" dirty="0" err="1">
                <a:solidFill>
                  <a:srgbClr val="FF0000"/>
                </a:solidFill>
              </a:rPr>
              <a:t>discrete</a:t>
            </a:r>
            <a:r>
              <a:rPr lang="hu-HU" dirty="0">
                <a:solidFill>
                  <a:srgbClr val="FF0000"/>
                </a:solidFill>
              </a:rPr>
              <a:t>)</a:t>
            </a:r>
          </a:p>
          <a:p>
            <a:r>
              <a:rPr lang="hu-HU" dirty="0" err="1"/>
              <a:t>paletted</a:t>
            </a:r>
            <a:r>
              <a:rPr lang="hu-HU" dirty="0"/>
              <a:t>/</a:t>
            </a:r>
            <a:r>
              <a:rPr lang="hu-HU" dirty="0" err="1"/>
              <a:t>unique</a:t>
            </a:r>
            <a:r>
              <a:rPr lang="hu-HU" dirty="0"/>
              <a:t> </a:t>
            </a:r>
            <a:r>
              <a:rPr lang="hu-HU" dirty="0" err="1"/>
              <a:t>values</a:t>
            </a:r>
            <a:endParaRPr lang="hu-HU" dirty="0"/>
          </a:p>
          <a:p>
            <a:pPr lvl="1"/>
            <a:r>
              <a:rPr lang="hu-HU" dirty="0"/>
              <a:t>egyedi értékeket sorba rendezve színező skála</a:t>
            </a:r>
          </a:p>
          <a:p>
            <a:pPr lvl="1"/>
            <a:r>
              <a:rPr lang="hu-HU" dirty="0"/>
              <a:t>egyedi értékekhez rendelt véletlen színek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97C34BE-ED4C-D477-2F83-28928CE6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fekete-fehér, ég, természet, fekete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B8EF8DE-E8EE-BDDD-02B6-5A6CD70B2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8884" y="0"/>
            <a:ext cx="5703116" cy="1307648"/>
          </a:xfrm>
          <a:prstGeom prst="rect">
            <a:avLst/>
          </a:prstGeom>
        </p:spPr>
      </p:pic>
      <p:pic>
        <p:nvPicPr>
          <p:cNvPr id="8" name="Kép 7" descr="A képen zöld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9E823AB-70A6-A997-962D-9200D8C6C7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9508" y="1307648"/>
            <a:ext cx="5702492" cy="1397452"/>
          </a:xfrm>
          <a:prstGeom prst="rect">
            <a:avLst/>
          </a:prstGeom>
        </p:spPr>
      </p:pic>
      <p:pic>
        <p:nvPicPr>
          <p:cNvPr id="15" name="Kép 14" descr="A képen Színes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36CA7BD-899D-F26D-1D9B-1407C75555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5228" y="5549900"/>
            <a:ext cx="5717396" cy="1308100"/>
          </a:xfrm>
          <a:prstGeom prst="rect">
            <a:avLst/>
          </a:prstGeom>
        </p:spPr>
      </p:pic>
      <p:pic>
        <p:nvPicPr>
          <p:cNvPr id="5" name="Kép 4" descr="A képen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212D69B-90D1-D52F-48CD-D34E161C7E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5228" y="4152900"/>
            <a:ext cx="5716772" cy="1397000"/>
          </a:xfrm>
          <a:prstGeom prst="rect">
            <a:avLst/>
          </a:prstGeom>
        </p:spPr>
      </p:pic>
      <p:pic>
        <p:nvPicPr>
          <p:cNvPr id="11" name="Kép 10" descr="A képen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E9F83D5-700F-640C-D84B-B3FD083DFD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9508" y="2705100"/>
            <a:ext cx="5716772" cy="14478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CF543CF8-8131-D120-18B7-FDA9E6BF70B7}"/>
              </a:ext>
            </a:extLst>
          </p:cNvPr>
          <p:cNvSpPr/>
          <p:nvPr/>
        </p:nvSpPr>
        <p:spPr>
          <a:xfrm rot="1225821">
            <a:off x="3335079" y="3761324"/>
            <a:ext cx="3442161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EZT PRÓBÁLJUK KI </a:t>
            </a:r>
            <a:r>
              <a:rPr lang="hu-HU" sz="28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269221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ADF81-81BF-34EF-8C8F-4F0E75C4F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02220E-2748-D0F4-4B69-576CF4F1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Jelrendszer raszterek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2B9D1C-FC2A-C692-A970-7B6B9B41F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637028" cy="4754563"/>
          </a:xfrm>
        </p:spPr>
        <p:txBody>
          <a:bodyPr/>
          <a:lstStyle/>
          <a:p>
            <a:r>
              <a:rPr lang="hu-HU" dirty="0"/>
              <a:t>sokféle színezési lehetőség</a:t>
            </a:r>
          </a:p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gray</a:t>
            </a:r>
            <a:endParaRPr lang="hu-HU" dirty="0"/>
          </a:p>
          <a:p>
            <a:pPr lvl="1"/>
            <a:r>
              <a:rPr lang="hu-HU" dirty="0"/>
              <a:t>szürkeárnyalatos színezés (alapértelmezett)</a:t>
            </a:r>
          </a:p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pseudocolor</a:t>
            </a:r>
            <a:endParaRPr lang="hu-HU" dirty="0"/>
          </a:p>
          <a:p>
            <a:pPr lvl="1"/>
            <a:r>
              <a:rPr lang="hu-HU" dirty="0"/>
              <a:t>más folytonos színskála (</a:t>
            </a:r>
            <a:r>
              <a:rPr lang="hu-HU" dirty="0" err="1"/>
              <a:t>Interpolation</a:t>
            </a:r>
            <a:r>
              <a:rPr lang="hu-HU" dirty="0"/>
              <a:t>: </a:t>
            </a:r>
            <a:r>
              <a:rPr lang="hu-HU" dirty="0" err="1"/>
              <a:t>linear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intervallumokhoz rendelt színek (</a:t>
            </a:r>
            <a:r>
              <a:rPr lang="hu-HU" dirty="0" err="1"/>
              <a:t>Interpolation</a:t>
            </a:r>
            <a:r>
              <a:rPr lang="hu-HU" dirty="0"/>
              <a:t>: </a:t>
            </a:r>
            <a:r>
              <a:rPr lang="hu-HU" dirty="0" err="1"/>
              <a:t>discrete</a:t>
            </a:r>
            <a:r>
              <a:rPr lang="hu-HU" dirty="0"/>
              <a:t>)</a:t>
            </a:r>
          </a:p>
          <a:p>
            <a:r>
              <a:rPr lang="hu-HU" dirty="0" err="1"/>
              <a:t>paletted</a:t>
            </a:r>
            <a:r>
              <a:rPr lang="hu-HU" dirty="0"/>
              <a:t>/</a:t>
            </a:r>
            <a:r>
              <a:rPr lang="hu-HU" dirty="0" err="1"/>
              <a:t>unique</a:t>
            </a:r>
            <a:r>
              <a:rPr lang="hu-HU" dirty="0"/>
              <a:t> </a:t>
            </a:r>
            <a:r>
              <a:rPr lang="hu-HU" dirty="0" err="1"/>
              <a:t>values</a:t>
            </a:r>
            <a:endParaRPr lang="hu-HU" dirty="0"/>
          </a:p>
          <a:p>
            <a:pPr lvl="1"/>
            <a:r>
              <a:rPr lang="hu-HU" dirty="0">
                <a:solidFill>
                  <a:srgbClr val="FF0000"/>
                </a:solidFill>
              </a:rPr>
              <a:t>egyedi értékeket sorba rendezve színező skála</a:t>
            </a:r>
          </a:p>
          <a:p>
            <a:pPr lvl="1"/>
            <a:r>
              <a:rPr lang="hu-HU" dirty="0"/>
              <a:t>egyedi értékekhez rendelt véletlen színek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C8C7418-CC91-4465-E1A8-57CDA2103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fekete-fehér, ég, természet, fekete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82BE632-1ADC-B25F-35D7-797E35D51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8884" y="0"/>
            <a:ext cx="5703116" cy="1307648"/>
          </a:xfrm>
          <a:prstGeom prst="rect">
            <a:avLst/>
          </a:prstGeom>
        </p:spPr>
      </p:pic>
      <p:pic>
        <p:nvPicPr>
          <p:cNvPr id="8" name="Kép 7" descr="A képen zöld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5B03A75-BDCF-B77B-B95A-7BA0C4CA7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9508" y="1307648"/>
            <a:ext cx="5702492" cy="1397452"/>
          </a:xfrm>
          <a:prstGeom prst="rect">
            <a:avLst/>
          </a:prstGeom>
        </p:spPr>
      </p:pic>
      <p:pic>
        <p:nvPicPr>
          <p:cNvPr id="11" name="Kép 10" descr="A képen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FF96A18-D54C-BD26-883C-C477E57C13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9508" y="2705100"/>
            <a:ext cx="5716772" cy="1447800"/>
          </a:xfrm>
          <a:prstGeom prst="rect">
            <a:avLst/>
          </a:prstGeom>
        </p:spPr>
      </p:pic>
      <p:pic>
        <p:nvPicPr>
          <p:cNvPr id="15" name="Kép 14" descr="A képen Színes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176EEFD-A9BA-5886-F2F4-24ABCBA49B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5228" y="5549900"/>
            <a:ext cx="5717396" cy="1308100"/>
          </a:xfrm>
          <a:prstGeom prst="rect">
            <a:avLst/>
          </a:prstGeom>
        </p:spPr>
      </p:pic>
      <p:pic>
        <p:nvPicPr>
          <p:cNvPr id="5" name="Kép 4" descr="A képen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4E004B3-2BB0-031F-074A-EA84822CBC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5228" y="4152900"/>
            <a:ext cx="5716772" cy="1397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8076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E9B64-7BF2-5869-423F-D7E2F8711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97745-3F0E-6245-5AC9-B2ADACAC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Jelrendszer raszterek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3F3840-1877-CA83-EA0C-8A3B3C2D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637028" cy="4754563"/>
          </a:xfrm>
        </p:spPr>
        <p:txBody>
          <a:bodyPr/>
          <a:lstStyle/>
          <a:p>
            <a:r>
              <a:rPr lang="hu-HU" dirty="0"/>
              <a:t>sokféle színezési lehetőség</a:t>
            </a:r>
          </a:p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gray</a:t>
            </a:r>
            <a:endParaRPr lang="hu-HU" dirty="0"/>
          </a:p>
          <a:p>
            <a:pPr lvl="1"/>
            <a:r>
              <a:rPr lang="hu-HU" dirty="0"/>
              <a:t>szürkeárnyalatos színezés (alapértelmezett)</a:t>
            </a:r>
          </a:p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pseudocolor</a:t>
            </a:r>
            <a:endParaRPr lang="hu-HU" dirty="0"/>
          </a:p>
          <a:p>
            <a:pPr lvl="1"/>
            <a:r>
              <a:rPr lang="hu-HU" dirty="0"/>
              <a:t>más folytonos színskála (</a:t>
            </a:r>
            <a:r>
              <a:rPr lang="hu-HU" dirty="0" err="1"/>
              <a:t>Interpolation</a:t>
            </a:r>
            <a:r>
              <a:rPr lang="hu-HU" dirty="0"/>
              <a:t>: </a:t>
            </a:r>
            <a:r>
              <a:rPr lang="hu-HU" dirty="0" err="1"/>
              <a:t>linear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intervallumokhoz rendelt színek (</a:t>
            </a:r>
            <a:r>
              <a:rPr lang="hu-HU" dirty="0" err="1"/>
              <a:t>Interpolation</a:t>
            </a:r>
            <a:r>
              <a:rPr lang="hu-HU" dirty="0"/>
              <a:t>: </a:t>
            </a:r>
            <a:r>
              <a:rPr lang="hu-HU" dirty="0" err="1"/>
              <a:t>discrete</a:t>
            </a:r>
            <a:r>
              <a:rPr lang="hu-HU" dirty="0"/>
              <a:t>)</a:t>
            </a:r>
          </a:p>
          <a:p>
            <a:r>
              <a:rPr lang="hu-HU" dirty="0" err="1"/>
              <a:t>paletted</a:t>
            </a:r>
            <a:r>
              <a:rPr lang="hu-HU" dirty="0"/>
              <a:t>/</a:t>
            </a:r>
            <a:r>
              <a:rPr lang="hu-HU" dirty="0" err="1"/>
              <a:t>unique</a:t>
            </a:r>
            <a:r>
              <a:rPr lang="hu-HU" dirty="0"/>
              <a:t> </a:t>
            </a:r>
            <a:r>
              <a:rPr lang="hu-HU" dirty="0" err="1"/>
              <a:t>values</a:t>
            </a:r>
            <a:endParaRPr lang="hu-HU" dirty="0"/>
          </a:p>
          <a:p>
            <a:pPr lvl="1"/>
            <a:r>
              <a:rPr lang="hu-HU" dirty="0"/>
              <a:t>egyedi értékeket sorba rendezve színező skála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egyedi értékekhez rendelt véletlen színek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5930544-5B42-23B3-7A10-5732E6F85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fekete-fehér, ég, természet, fekete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805857F-7D7D-1989-1F83-29EEE9681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8884" y="0"/>
            <a:ext cx="5703116" cy="1307648"/>
          </a:xfrm>
          <a:prstGeom prst="rect">
            <a:avLst/>
          </a:prstGeom>
        </p:spPr>
      </p:pic>
      <p:pic>
        <p:nvPicPr>
          <p:cNvPr id="8" name="Kép 7" descr="A képen zöld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6F0B0CC-8E0C-1045-2495-F84560C8C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9508" y="1307648"/>
            <a:ext cx="5702492" cy="1397452"/>
          </a:xfrm>
          <a:prstGeom prst="rect">
            <a:avLst/>
          </a:prstGeom>
        </p:spPr>
      </p:pic>
      <p:pic>
        <p:nvPicPr>
          <p:cNvPr id="11" name="Kép 10" descr="A képen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5597764-8DF7-2928-26C4-43ADA7ACD0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9508" y="2705100"/>
            <a:ext cx="5716772" cy="1447800"/>
          </a:xfrm>
          <a:prstGeom prst="rect">
            <a:avLst/>
          </a:prstGeom>
        </p:spPr>
      </p:pic>
      <p:pic>
        <p:nvPicPr>
          <p:cNvPr id="19" name="Kép 18" descr="A képen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D63C3A4-C95A-D572-C5A8-A6CFA1E3F6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5228" y="4152900"/>
            <a:ext cx="5716772" cy="139700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D7B665B1-F544-456B-AD87-CEC3AD5EB8BB}"/>
              </a:ext>
            </a:extLst>
          </p:cNvPr>
          <p:cNvSpPr/>
          <p:nvPr/>
        </p:nvSpPr>
        <p:spPr>
          <a:xfrm rot="1225821">
            <a:off x="264711" y="5557060"/>
            <a:ext cx="3884012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KATEGORIKUSHOZ JÓ </a:t>
            </a:r>
            <a:r>
              <a:rPr lang="hu-HU" sz="28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</a:t>
            </a:r>
          </a:p>
        </p:txBody>
      </p:sp>
      <p:pic>
        <p:nvPicPr>
          <p:cNvPr id="15" name="Kép 14" descr="A képen Színes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7D58DA4-0573-E507-09A0-235402FDE9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5228" y="5549900"/>
            <a:ext cx="5717396" cy="13081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30895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53F87E-2C59-A3DF-FB67-06A45D4CE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Folytonos raszterek színezése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A164FB-BC85-856E-4F6A-3BE4DABB0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5765798" cy="4754563"/>
          </a:xfrm>
        </p:spPr>
        <p:txBody>
          <a:bodyPr/>
          <a:lstStyle/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pseudocolor</a:t>
            </a:r>
            <a:endParaRPr lang="hu-HU" dirty="0"/>
          </a:p>
          <a:p>
            <a:pPr lvl="1"/>
            <a:r>
              <a:rPr lang="hu-HU" dirty="0"/>
              <a:t>folytonos raszterhez</a:t>
            </a:r>
          </a:p>
          <a:p>
            <a:r>
              <a:rPr lang="hu-HU" dirty="0"/>
              <a:t>kiválasztandó</a:t>
            </a:r>
          </a:p>
          <a:p>
            <a:pPr lvl="1"/>
            <a:r>
              <a:rPr lang="hu-HU" dirty="0"/>
              <a:t>réteg</a:t>
            </a:r>
          </a:p>
          <a:p>
            <a:pPr lvl="1"/>
            <a:r>
              <a:rPr lang="hu-HU" dirty="0"/>
              <a:t>a két érték, ami között kifeszíti a színskálát (alatta és fölötte egységes)</a:t>
            </a:r>
          </a:p>
          <a:p>
            <a:pPr lvl="1"/>
            <a:r>
              <a:rPr lang="hu-HU" dirty="0"/>
              <a:t>"</a:t>
            </a:r>
            <a:r>
              <a:rPr lang="hu-HU" dirty="0" err="1"/>
              <a:t>interpolation</a:t>
            </a:r>
            <a:r>
              <a:rPr lang="hu-HU" dirty="0"/>
              <a:t>": miképpen rendelje az értékekhez a színeket (</a:t>
            </a:r>
            <a:r>
              <a:rPr lang="hu-HU" dirty="0" err="1"/>
              <a:t>discrete</a:t>
            </a:r>
            <a:r>
              <a:rPr lang="hu-HU" dirty="0"/>
              <a:t>, </a:t>
            </a:r>
            <a:r>
              <a:rPr lang="hu-HU" dirty="0" err="1"/>
              <a:t>linear</a:t>
            </a:r>
            <a:r>
              <a:rPr lang="hu-HU" dirty="0"/>
              <a:t>, </a:t>
            </a:r>
            <a:r>
              <a:rPr lang="hu-HU" dirty="0" err="1"/>
              <a:t>exact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színskála</a:t>
            </a:r>
          </a:p>
          <a:p>
            <a:pPr lvl="1"/>
            <a:r>
              <a:rPr lang="hu-HU" dirty="0"/>
              <a:t>…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214E654-F1C2-4B55-CAE1-3C7B89282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691A751-A216-5119-4B04-DC4977C3C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9" y="1422401"/>
            <a:ext cx="5438775" cy="46755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9064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00BE18-AFEF-77F4-F916-836D56F2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Megjelenítés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7E04708-AEDF-80B5-D1F5-E4E68DDFB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246385" cy="4754563"/>
          </a:xfrm>
        </p:spPr>
        <p:txBody>
          <a:bodyPr/>
          <a:lstStyle/>
          <a:p>
            <a:r>
              <a:rPr lang="hu-HU" dirty="0"/>
              <a:t>térkép megjelenése egységes</a:t>
            </a:r>
          </a:p>
          <a:p>
            <a:pPr lvl="1"/>
            <a:r>
              <a:rPr lang="hu-HU" dirty="0"/>
              <a:t>a szerkesztési felületen</a:t>
            </a:r>
          </a:p>
          <a:p>
            <a:pPr lvl="1"/>
            <a:r>
              <a:rPr lang="hu-HU" dirty="0"/>
              <a:t>és a nyomtatási elrendezésen</a:t>
            </a:r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F140191-F47E-F468-9165-57AB3D50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1" name="Kép 10" descr="A képen szöveg, képernyőkép, térkép, szoftv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F30DB06-D911-9E86-94F8-EAA1DDEB6C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585" y="1422400"/>
            <a:ext cx="4944299" cy="2044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Kép 12" descr="A képen szöveg, képernyőkép, tér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35F26B4-145B-3616-28C4-00B5E20F9C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585" y="3632200"/>
            <a:ext cx="4944299" cy="24812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4154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1BEC5-8C6C-30EA-4029-338C98A04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3996A3-0E37-C65D-AC48-334CF74C8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Folytonos raszterek színezése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6AA870-7171-9724-D040-1DFEDC0BC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5765798" cy="4754563"/>
          </a:xfrm>
        </p:spPr>
        <p:txBody>
          <a:bodyPr/>
          <a:lstStyle/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pseudocolor</a:t>
            </a:r>
            <a:endParaRPr lang="hu-HU" dirty="0"/>
          </a:p>
          <a:p>
            <a:pPr lvl="1"/>
            <a:r>
              <a:rPr lang="hu-HU" dirty="0"/>
              <a:t>folytonos raszterhez</a:t>
            </a:r>
          </a:p>
          <a:p>
            <a:r>
              <a:rPr lang="hu-HU" dirty="0"/>
              <a:t>kiválasztandó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réteg</a:t>
            </a:r>
          </a:p>
          <a:p>
            <a:pPr lvl="1"/>
            <a:r>
              <a:rPr lang="hu-HU" dirty="0"/>
              <a:t>a két érték, ami között kifeszíti a színskálát (alatta és fölötte egységes)</a:t>
            </a:r>
          </a:p>
          <a:p>
            <a:pPr lvl="1"/>
            <a:r>
              <a:rPr lang="hu-HU" dirty="0"/>
              <a:t>"</a:t>
            </a:r>
            <a:r>
              <a:rPr lang="hu-HU" dirty="0" err="1"/>
              <a:t>interpolation</a:t>
            </a:r>
            <a:r>
              <a:rPr lang="hu-HU" dirty="0"/>
              <a:t>": miképpen rendelje az értékekhez a színeket (</a:t>
            </a:r>
            <a:r>
              <a:rPr lang="hu-HU" dirty="0" err="1"/>
              <a:t>discrete</a:t>
            </a:r>
            <a:r>
              <a:rPr lang="hu-HU" dirty="0"/>
              <a:t>, </a:t>
            </a:r>
            <a:r>
              <a:rPr lang="hu-HU" dirty="0" err="1"/>
              <a:t>linear</a:t>
            </a:r>
            <a:r>
              <a:rPr lang="hu-HU" dirty="0"/>
              <a:t>, </a:t>
            </a:r>
            <a:r>
              <a:rPr lang="hu-HU" dirty="0" err="1"/>
              <a:t>exact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színskála</a:t>
            </a:r>
          </a:p>
          <a:p>
            <a:pPr lvl="1"/>
            <a:r>
              <a:rPr lang="hu-HU" dirty="0"/>
              <a:t>…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F29F1B0-7C05-4D15-4892-B646AEACA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6E60959-E43B-E9B9-2B9A-9BF573625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9" y="1422401"/>
            <a:ext cx="5438775" cy="4675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5B978C2-7AFD-2E25-62E7-04145B1C3277}"/>
              </a:ext>
            </a:extLst>
          </p:cNvPr>
          <p:cNvSpPr/>
          <p:nvPr/>
        </p:nvSpPr>
        <p:spPr>
          <a:xfrm>
            <a:off x="6943725" y="2085974"/>
            <a:ext cx="4867275" cy="200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2423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D7031-198C-B718-F071-F1A6D803E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2CC133-11D6-42DF-453E-A071E5B75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Folytonos raszterek színezése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F08F7D-5878-692A-B267-119D77F6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5765798" cy="4754563"/>
          </a:xfrm>
        </p:spPr>
        <p:txBody>
          <a:bodyPr/>
          <a:lstStyle/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pseudocolor</a:t>
            </a:r>
            <a:endParaRPr lang="hu-HU" dirty="0"/>
          </a:p>
          <a:p>
            <a:pPr lvl="1"/>
            <a:r>
              <a:rPr lang="hu-HU" dirty="0"/>
              <a:t>folytonos raszterhez</a:t>
            </a:r>
          </a:p>
          <a:p>
            <a:r>
              <a:rPr lang="hu-HU" dirty="0"/>
              <a:t>kiválasztandó</a:t>
            </a:r>
          </a:p>
          <a:p>
            <a:pPr lvl="1"/>
            <a:r>
              <a:rPr lang="hu-HU" dirty="0"/>
              <a:t>réteg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a két érték, ami között kifeszíti a színskálát (alatta és fölötte egységes)</a:t>
            </a:r>
          </a:p>
          <a:p>
            <a:pPr lvl="1"/>
            <a:r>
              <a:rPr lang="hu-HU" dirty="0"/>
              <a:t>"</a:t>
            </a:r>
            <a:r>
              <a:rPr lang="hu-HU" dirty="0" err="1"/>
              <a:t>interpolation</a:t>
            </a:r>
            <a:r>
              <a:rPr lang="hu-HU" dirty="0"/>
              <a:t>": miképpen rendelje az értékekhez a színeket (</a:t>
            </a:r>
            <a:r>
              <a:rPr lang="hu-HU" dirty="0" err="1"/>
              <a:t>discrete</a:t>
            </a:r>
            <a:r>
              <a:rPr lang="hu-HU" dirty="0"/>
              <a:t>, </a:t>
            </a:r>
            <a:r>
              <a:rPr lang="hu-HU" dirty="0" err="1"/>
              <a:t>linear</a:t>
            </a:r>
            <a:r>
              <a:rPr lang="hu-HU" dirty="0"/>
              <a:t>, </a:t>
            </a:r>
            <a:r>
              <a:rPr lang="hu-HU" dirty="0" err="1"/>
              <a:t>exact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színskála</a:t>
            </a:r>
          </a:p>
          <a:p>
            <a:pPr lvl="1"/>
            <a:r>
              <a:rPr lang="hu-HU" dirty="0"/>
              <a:t>…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9E53223-ED2A-2595-592A-5EAA5A74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A84B327-474D-049F-0A1E-D69D71EEA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9" y="1422401"/>
            <a:ext cx="5438775" cy="4675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F2FA3D33-1B6F-D154-2ACD-03D49AE72919}"/>
              </a:ext>
            </a:extLst>
          </p:cNvPr>
          <p:cNvSpPr/>
          <p:nvPr/>
        </p:nvSpPr>
        <p:spPr>
          <a:xfrm>
            <a:off x="6943725" y="2295524"/>
            <a:ext cx="4867275" cy="200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8993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F1BDE-BF22-92CA-8867-036705125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62DC09-7169-B9E8-2EBA-1A424E154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Folytonos raszterek színezése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2A7098C-BA0C-4A3D-68A4-68445CC27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5765798" cy="4754563"/>
          </a:xfrm>
        </p:spPr>
        <p:txBody>
          <a:bodyPr/>
          <a:lstStyle/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pseudocolor</a:t>
            </a:r>
            <a:endParaRPr lang="hu-HU" dirty="0"/>
          </a:p>
          <a:p>
            <a:pPr lvl="1"/>
            <a:r>
              <a:rPr lang="hu-HU" dirty="0"/>
              <a:t>folytonos raszterhez</a:t>
            </a:r>
          </a:p>
          <a:p>
            <a:r>
              <a:rPr lang="hu-HU" dirty="0"/>
              <a:t>kiválasztandó</a:t>
            </a:r>
          </a:p>
          <a:p>
            <a:pPr lvl="1"/>
            <a:r>
              <a:rPr lang="hu-HU" dirty="0"/>
              <a:t>réteg</a:t>
            </a:r>
          </a:p>
          <a:p>
            <a:pPr lvl="1"/>
            <a:r>
              <a:rPr lang="hu-HU" dirty="0"/>
              <a:t>a két érték, ami között kifeszíti a színskálát (alatta és fölötte egységes)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"</a:t>
            </a:r>
            <a:r>
              <a:rPr lang="hu-HU" dirty="0" err="1">
                <a:solidFill>
                  <a:srgbClr val="FF0000"/>
                </a:solidFill>
              </a:rPr>
              <a:t>interpolation</a:t>
            </a:r>
            <a:r>
              <a:rPr lang="hu-HU" dirty="0">
                <a:solidFill>
                  <a:srgbClr val="FF0000"/>
                </a:solidFill>
              </a:rPr>
              <a:t>": miképpen rendelje az értékekhez a színeket (</a:t>
            </a:r>
            <a:r>
              <a:rPr lang="hu-HU" dirty="0" err="1">
                <a:solidFill>
                  <a:srgbClr val="FF0000"/>
                </a:solidFill>
              </a:rPr>
              <a:t>discrete</a:t>
            </a:r>
            <a:r>
              <a:rPr lang="hu-HU" dirty="0">
                <a:solidFill>
                  <a:srgbClr val="FF0000"/>
                </a:solidFill>
              </a:rPr>
              <a:t>, </a:t>
            </a:r>
            <a:r>
              <a:rPr lang="hu-HU" dirty="0" err="1">
                <a:solidFill>
                  <a:srgbClr val="FF0000"/>
                </a:solidFill>
              </a:rPr>
              <a:t>linear</a:t>
            </a:r>
            <a:r>
              <a:rPr lang="hu-HU" dirty="0">
                <a:solidFill>
                  <a:srgbClr val="FF0000"/>
                </a:solidFill>
              </a:rPr>
              <a:t>, </a:t>
            </a:r>
            <a:r>
              <a:rPr lang="hu-HU" dirty="0" err="1">
                <a:solidFill>
                  <a:srgbClr val="FF0000"/>
                </a:solidFill>
              </a:rPr>
              <a:t>exact</a:t>
            </a:r>
            <a:r>
              <a:rPr lang="hu-HU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hu-HU" dirty="0"/>
              <a:t>színskála</a:t>
            </a:r>
          </a:p>
          <a:p>
            <a:pPr lvl="1"/>
            <a:r>
              <a:rPr lang="hu-HU" dirty="0"/>
              <a:t>…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7846CC4-2A8C-D713-E614-617CF0A9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1DF7046-9D7D-DED6-F5F5-B55469885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9" y="1422401"/>
            <a:ext cx="5438775" cy="4675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14FEAA5F-3CE2-0F4B-024B-9CCA019EE0DE}"/>
              </a:ext>
            </a:extLst>
          </p:cNvPr>
          <p:cNvSpPr/>
          <p:nvPr/>
        </p:nvSpPr>
        <p:spPr>
          <a:xfrm>
            <a:off x="6943725" y="2676524"/>
            <a:ext cx="4867275" cy="200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1233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17676-AC15-DD01-836B-20A50688D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1C0AEE-84F1-B920-9023-B7DCC091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Folytonos raszterek színezése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884E3A8-F785-791B-ECE9-FBC4093F9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5765798" cy="4754563"/>
          </a:xfrm>
        </p:spPr>
        <p:txBody>
          <a:bodyPr/>
          <a:lstStyle/>
          <a:p>
            <a:r>
              <a:rPr lang="hu-HU" dirty="0" err="1"/>
              <a:t>singleband</a:t>
            </a:r>
            <a:r>
              <a:rPr lang="hu-HU" dirty="0"/>
              <a:t> </a:t>
            </a:r>
            <a:r>
              <a:rPr lang="hu-HU" dirty="0" err="1"/>
              <a:t>pseudocolor</a:t>
            </a:r>
            <a:endParaRPr lang="hu-HU" dirty="0"/>
          </a:p>
          <a:p>
            <a:pPr lvl="1"/>
            <a:r>
              <a:rPr lang="hu-HU" dirty="0"/>
              <a:t>folytonos raszterhez</a:t>
            </a:r>
          </a:p>
          <a:p>
            <a:r>
              <a:rPr lang="hu-HU" dirty="0"/>
              <a:t>kiválasztandó</a:t>
            </a:r>
          </a:p>
          <a:p>
            <a:pPr lvl="1"/>
            <a:r>
              <a:rPr lang="hu-HU" dirty="0"/>
              <a:t>réteg</a:t>
            </a:r>
          </a:p>
          <a:p>
            <a:pPr lvl="1"/>
            <a:r>
              <a:rPr lang="hu-HU" dirty="0"/>
              <a:t>a két érték, ami között kifeszíti a színskálát (alatta és fölötte egységes)</a:t>
            </a:r>
          </a:p>
          <a:p>
            <a:pPr lvl="1"/>
            <a:r>
              <a:rPr lang="hu-HU" dirty="0"/>
              <a:t>"</a:t>
            </a:r>
            <a:r>
              <a:rPr lang="hu-HU" dirty="0" err="1"/>
              <a:t>interpolation</a:t>
            </a:r>
            <a:r>
              <a:rPr lang="hu-HU" dirty="0"/>
              <a:t>": miképpen rendelje az értékekhez a színeket (</a:t>
            </a:r>
            <a:r>
              <a:rPr lang="hu-HU" dirty="0" err="1"/>
              <a:t>discrete</a:t>
            </a:r>
            <a:r>
              <a:rPr lang="hu-HU" dirty="0"/>
              <a:t>, </a:t>
            </a:r>
            <a:r>
              <a:rPr lang="hu-HU" dirty="0" err="1"/>
              <a:t>linear</a:t>
            </a:r>
            <a:r>
              <a:rPr lang="hu-HU" dirty="0"/>
              <a:t>, </a:t>
            </a:r>
            <a:r>
              <a:rPr lang="hu-HU" dirty="0" err="1"/>
              <a:t>exact</a:t>
            </a:r>
            <a:r>
              <a:rPr lang="hu-HU" dirty="0"/>
              <a:t>)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színskála</a:t>
            </a:r>
          </a:p>
          <a:p>
            <a:pPr lvl="1"/>
            <a:r>
              <a:rPr lang="hu-HU" dirty="0"/>
              <a:t>…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1555F3E-BABC-F95D-0F8D-8A983D91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8587444-E5B4-06F5-8328-969103404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9" y="1422401"/>
            <a:ext cx="5438775" cy="4675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067B58E-2A0B-2958-FBB6-7A0112A855EF}"/>
              </a:ext>
            </a:extLst>
          </p:cNvPr>
          <p:cNvSpPr/>
          <p:nvPr/>
        </p:nvSpPr>
        <p:spPr>
          <a:xfrm>
            <a:off x="6943725" y="2886074"/>
            <a:ext cx="4867275" cy="200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8107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14B10-464D-CA77-B37E-1D90D5237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71464C-34BC-8656-8A38-F245151F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Folytonos raszterek színezése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CBDA80B-84A5-0659-56BE-3F68E7A86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5765798" cy="4754563"/>
          </a:xfrm>
        </p:spPr>
        <p:txBody>
          <a:bodyPr/>
          <a:lstStyle/>
          <a:p>
            <a:pPr lvl="1"/>
            <a:r>
              <a:rPr lang="hu-HU" dirty="0">
                <a:solidFill>
                  <a:srgbClr val="FF0000"/>
                </a:solidFill>
              </a:rPr>
              <a:t>címke mértékegysége és a tizedesjegyek száma</a:t>
            </a:r>
          </a:p>
          <a:p>
            <a:pPr lvl="1"/>
            <a:r>
              <a:rPr lang="hu-HU" dirty="0"/>
              <a:t>osztályozási mód (</a:t>
            </a:r>
            <a:r>
              <a:rPr lang="hu-HU" dirty="0" err="1"/>
              <a:t>continuous</a:t>
            </a:r>
            <a:r>
              <a:rPr lang="hu-HU" dirty="0"/>
              <a:t>, </a:t>
            </a:r>
            <a:r>
              <a:rPr lang="hu-HU" dirty="0" err="1"/>
              <a:t>equal</a:t>
            </a:r>
            <a:r>
              <a:rPr lang="hu-HU" dirty="0"/>
              <a:t> </a:t>
            </a:r>
            <a:r>
              <a:rPr lang="hu-HU" dirty="0" err="1"/>
              <a:t>interval</a:t>
            </a:r>
            <a:r>
              <a:rPr lang="hu-HU" dirty="0"/>
              <a:t>, </a:t>
            </a:r>
            <a:r>
              <a:rPr lang="hu-HU" dirty="0" err="1"/>
              <a:t>quantile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osztályok száma (folytonos osztályozási mód esetén inaktív)</a:t>
            </a:r>
          </a:p>
          <a:p>
            <a:r>
              <a:rPr lang="hu-HU" dirty="0"/>
              <a:t>az osztályok</a:t>
            </a:r>
          </a:p>
          <a:p>
            <a:pPr lvl="1"/>
            <a:r>
              <a:rPr lang="hu-HU" dirty="0"/>
              <a:t>újra létrehozhatóak</a:t>
            </a:r>
          </a:p>
          <a:p>
            <a:pPr lvl="1"/>
            <a:r>
              <a:rPr lang="hu-HU" dirty="0"/>
              <a:t>hozzáadhatóak és törölhetőek</a:t>
            </a:r>
          </a:p>
          <a:p>
            <a:pPr lvl="1"/>
            <a:r>
              <a:rPr lang="hu-HU" dirty="0"/>
              <a:t>egyedileg átszínezhetőek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796B5F7-A524-3885-DB74-05E0DF9C3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03AB860-EC23-F501-2AB0-9E190F065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9" y="1422401"/>
            <a:ext cx="5438775" cy="4675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0D24F9F9-7FDB-8E6C-61CF-E7B777ECDBB5}"/>
              </a:ext>
            </a:extLst>
          </p:cNvPr>
          <p:cNvSpPr/>
          <p:nvPr/>
        </p:nvSpPr>
        <p:spPr>
          <a:xfrm>
            <a:off x="6943725" y="3086099"/>
            <a:ext cx="4867275" cy="4095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5454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F96F8-6F15-D78A-E0CE-C510F13D1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148835-B1A7-FE24-4719-171C9DFA7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Folytonos raszterek színezése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8BEF401-6BAE-46FE-D38E-0801C94CA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5765798" cy="4754563"/>
          </a:xfrm>
        </p:spPr>
        <p:txBody>
          <a:bodyPr/>
          <a:lstStyle/>
          <a:p>
            <a:pPr lvl="1"/>
            <a:r>
              <a:rPr lang="hu-HU" dirty="0"/>
              <a:t>címke mértékegysége és a tizedesjegyek száma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osztályozási mód (</a:t>
            </a:r>
            <a:r>
              <a:rPr lang="hu-HU" dirty="0" err="1">
                <a:solidFill>
                  <a:srgbClr val="FF0000"/>
                </a:solidFill>
              </a:rPr>
              <a:t>continuous</a:t>
            </a:r>
            <a:r>
              <a:rPr lang="hu-HU" dirty="0">
                <a:solidFill>
                  <a:srgbClr val="FF0000"/>
                </a:solidFill>
              </a:rPr>
              <a:t>, </a:t>
            </a:r>
            <a:r>
              <a:rPr lang="hu-HU" dirty="0" err="1">
                <a:solidFill>
                  <a:srgbClr val="FF0000"/>
                </a:solidFill>
              </a:rPr>
              <a:t>equal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interval</a:t>
            </a:r>
            <a:r>
              <a:rPr lang="hu-HU" dirty="0">
                <a:solidFill>
                  <a:srgbClr val="FF0000"/>
                </a:solidFill>
              </a:rPr>
              <a:t>, </a:t>
            </a:r>
            <a:r>
              <a:rPr lang="hu-HU" dirty="0" err="1">
                <a:solidFill>
                  <a:srgbClr val="FF0000"/>
                </a:solidFill>
              </a:rPr>
              <a:t>quantile</a:t>
            </a:r>
            <a:r>
              <a:rPr lang="hu-HU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hu-HU" dirty="0"/>
              <a:t>osztályok száma (folytonos osztályozási mód esetén inaktív)</a:t>
            </a:r>
          </a:p>
          <a:p>
            <a:r>
              <a:rPr lang="hu-HU" dirty="0"/>
              <a:t>az osztályok</a:t>
            </a:r>
          </a:p>
          <a:p>
            <a:pPr lvl="1"/>
            <a:r>
              <a:rPr lang="hu-HU" dirty="0"/>
              <a:t>újra létrehozhatóak</a:t>
            </a:r>
          </a:p>
          <a:p>
            <a:pPr lvl="1"/>
            <a:r>
              <a:rPr lang="hu-HU" dirty="0"/>
              <a:t>hozzáadhatóak és törölhetőek</a:t>
            </a:r>
          </a:p>
          <a:p>
            <a:pPr lvl="1"/>
            <a:r>
              <a:rPr lang="hu-HU" dirty="0"/>
              <a:t>egyedileg átszínezhetőek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5B137E0-2944-F929-D136-A8553990F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CC099A4-9063-1A81-7494-E601D42B9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9" y="1422401"/>
            <a:ext cx="5438775" cy="4675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0EDD71D4-DCA0-111C-B018-1766528EC5B3}"/>
              </a:ext>
            </a:extLst>
          </p:cNvPr>
          <p:cNvSpPr/>
          <p:nvPr/>
        </p:nvSpPr>
        <p:spPr>
          <a:xfrm>
            <a:off x="6943725" y="5407024"/>
            <a:ext cx="1127125" cy="200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8005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6A85F-7F37-2F7E-4A67-EE529F410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F1763D-90FC-F4EA-4DFB-AAE42D034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Folytonos raszterek színezése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B1844F-77B1-AC3F-C951-C70DAE078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5765798" cy="4754563"/>
          </a:xfrm>
        </p:spPr>
        <p:txBody>
          <a:bodyPr/>
          <a:lstStyle/>
          <a:p>
            <a:pPr lvl="1"/>
            <a:r>
              <a:rPr lang="hu-HU" dirty="0"/>
              <a:t>címke mértékegysége és a tizedesjegyek száma</a:t>
            </a:r>
          </a:p>
          <a:p>
            <a:pPr lvl="1"/>
            <a:r>
              <a:rPr lang="hu-HU" dirty="0"/>
              <a:t>osztályozási mód (</a:t>
            </a:r>
            <a:r>
              <a:rPr lang="hu-HU" dirty="0" err="1"/>
              <a:t>continuous</a:t>
            </a:r>
            <a:r>
              <a:rPr lang="hu-HU" dirty="0"/>
              <a:t>, </a:t>
            </a:r>
            <a:r>
              <a:rPr lang="hu-HU" dirty="0" err="1"/>
              <a:t>equal</a:t>
            </a:r>
            <a:r>
              <a:rPr lang="hu-HU" dirty="0"/>
              <a:t> </a:t>
            </a:r>
            <a:r>
              <a:rPr lang="hu-HU" dirty="0" err="1"/>
              <a:t>interval</a:t>
            </a:r>
            <a:r>
              <a:rPr lang="hu-HU" dirty="0"/>
              <a:t>, </a:t>
            </a:r>
            <a:r>
              <a:rPr lang="hu-HU" dirty="0" err="1"/>
              <a:t>quantile</a:t>
            </a:r>
            <a:r>
              <a:rPr lang="hu-HU" dirty="0"/>
              <a:t>)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osztályok száma (folytonos osztályozási mód esetén inaktív)</a:t>
            </a:r>
          </a:p>
          <a:p>
            <a:r>
              <a:rPr lang="hu-HU" dirty="0"/>
              <a:t>az osztályok</a:t>
            </a:r>
          </a:p>
          <a:p>
            <a:pPr lvl="1"/>
            <a:r>
              <a:rPr lang="hu-HU" dirty="0"/>
              <a:t>újra létrehozhatóak</a:t>
            </a:r>
          </a:p>
          <a:p>
            <a:pPr lvl="1"/>
            <a:r>
              <a:rPr lang="hu-HU" dirty="0"/>
              <a:t>hozzáadhatóak és törölhetőek</a:t>
            </a:r>
          </a:p>
          <a:p>
            <a:pPr lvl="1"/>
            <a:r>
              <a:rPr lang="hu-HU" dirty="0"/>
              <a:t>egyedileg átszínezhetőek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9B291AC-E30B-B6B5-5F64-41C2BD299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BFDB0D8-A5B2-82F6-F027-CE76B492F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9" y="1422401"/>
            <a:ext cx="5438775" cy="4675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867249C8-4B54-8614-CC14-18857DCF72B9}"/>
              </a:ext>
            </a:extLst>
          </p:cNvPr>
          <p:cNvSpPr/>
          <p:nvPr/>
        </p:nvSpPr>
        <p:spPr>
          <a:xfrm>
            <a:off x="10953750" y="5407024"/>
            <a:ext cx="857250" cy="200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7346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64575-D2CD-CF03-4AA4-70C90AEA8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B272AD-E198-702B-5FA4-034D6E10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Folytonos raszterek színezése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DFA64D1-449D-5E12-A2AB-DB782F902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5765798" cy="4754563"/>
          </a:xfrm>
        </p:spPr>
        <p:txBody>
          <a:bodyPr/>
          <a:lstStyle/>
          <a:p>
            <a:pPr lvl="1"/>
            <a:r>
              <a:rPr lang="hu-HU" dirty="0"/>
              <a:t>címke mértékegysége és a tizedesjegyek száma</a:t>
            </a:r>
          </a:p>
          <a:p>
            <a:pPr lvl="1"/>
            <a:r>
              <a:rPr lang="hu-HU" dirty="0"/>
              <a:t>osztályozási mód (</a:t>
            </a:r>
            <a:r>
              <a:rPr lang="hu-HU" dirty="0" err="1"/>
              <a:t>continuous</a:t>
            </a:r>
            <a:r>
              <a:rPr lang="hu-HU" dirty="0"/>
              <a:t>, </a:t>
            </a:r>
            <a:r>
              <a:rPr lang="hu-HU" dirty="0" err="1"/>
              <a:t>equal</a:t>
            </a:r>
            <a:r>
              <a:rPr lang="hu-HU" dirty="0"/>
              <a:t> </a:t>
            </a:r>
            <a:r>
              <a:rPr lang="hu-HU" dirty="0" err="1"/>
              <a:t>interval</a:t>
            </a:r>
            <a:r>
              <a:rPr lang="hu-HU" dirty="0"/>
              <a:t>, </a:t>
            </a:r>
            <a:r>
              <a:rPr lang="hu-HU" dirty="0" err="1"/>
              <a:t>quantile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osztályok száma (folytonos osztályozási mód esetén inaktív)</a:t>
            </a:r>
          </a:p>
          <a:p>
            <a:r>
              <a:rPr lang="hu-HU" dirty="0"/>
              <a:t>az osztályok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újra létrehozhatóak</a:t>
            </a:r>
          </a:p>
          <a:p>
            <a:pPr lvl="1"/>
            <a:r>
              <a:rPr lang="hu-HU" dirty="0"/>
              <a:t>hozzáadhatóak és törölhetőek</a:t>
            </a:r>
          </a:p>
          <a:p>
            <a:pPr lvl="1"/>
            <a:r>
              <a:rPr lang="hu-HU" dirty="0"/>
              <a:t>egyedileg átszínezhetőek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77B1BA-6F92-B4C0-B6E8-A628E7666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802E3A5-5D94-ED0B-D724-EFBACCAC3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9" y="1422401"/>
            <a:ext cx="5438775" cy="4675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461BBF6D-A936-0681-6A9D-B8586AC91F42}"/>
              </a:ext>
            </a:extLst>
          </p:cNvPr>
          <p:cNvSpPr/>
          <p:nvPr/>
        </p:nvSpPr>
        <p:spPr>
          <a:xfrm>
            <a:off x="7016750" y="5629274"/>
            <a:ext cx="628650" cy="200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684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A6934-DF9C-AC24-7D46-4FB202E42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18D376-BDD2-0602-30DD-D295E311F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Folytonos raszterek színezése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62BCE2-0AF6-0385-77C4-C7B19C813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5765798" cy="4754563"/>
          </a:xfrm>
        </p:spPr>
        <p:txBody>
          <a:bodyPr/>
          <a:lstStyle/>
          <a:p>
            <a:pPr lvl="1"/>
            <a:r>
              <a:rPr lang="hu-HU" dirty="0"/>
              <a:t>címke mértékegysége és a tizedesjegyek száma</a:t>
            </a:r>
          </a:p>
          <a:p>
            <a:pPr lvl="1"/>
            <a:r>
              <a:rPr lang="hu-HU" dirty="0"/>
              <a:t>osztályozási mód (</a:t>
            </a:r>
            <a:r>
              <a:rPr lang="hu-HU" dirty="0" err="1"/>
              <a:t>continuous</a:t>
            </a:r>
            <a:r>
              <a:rPr lang="hu-HU" dirty="0"/>
              <a:t>, </a:t>
            </a:r>
            <a:r>
              <a:rPr lang="hu-HU" dirty="0" err="1"/>
              <a:t>equal</a:t>
            </a:r>
            <a:r>
              <a:rPr lang="hu-HU" dirty="0"/>
              <a:t> </a:t>
            </a:r>
            <a:r>
              <a:rPr lang="hu-HU" dirty="0" err="1"/>
              <a:t>interval</a:t>
            </a:r>
            <a:r>
              <a:rPr lang="hu-HU" dirty="0"/>
              <a:t>, </a:t>
            </a:r>
            <a:r>
              <a:rPr lang="hu-HU" dirty="0" err="1"/>
              <a:t>quantile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osztályok száma (folytonos osztályozási mód esetén inaktív)</a:t>
            </a:r>
          </a:p>
          <a:p>
            <a:r>
              <a:rPr lang="hu-HU" dirty="0"/>
              <a:t>az osztályok</a:t>
            </a:r>
          </a:p>
          <a:p>
            <a:pPr lvl="1"/>
            <a:r>
              <a:rPr lang="hu-HU" dirty="0"/>
              <a:t>újra létrehozhatóak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hozzáadhatóak és törölhetőek</a:t>
            </a:r>
          </a:p>
          <a:p>
            <a:pPr lvl="1"/>
            <a:r>
              <a:rPr lang="hu-HU" dirty="0"/>
              <a:t>egyedileg átszínezhetőek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488E7EE-42EC-FD62-F1B6-1811F0464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0B577EC-F6B9-25B4-0888-BCCC32C14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9" y="1422401"/>
            <a:ext cx="5438775" cy="4675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722D28C5-FCF9-33D9-DEBC-E57425B49462}"/>
              </a:ext>
            </a:extLst>
          </p:cNvPr>
          <p:cNvSpPr/>
          <p:nvPr/>
        </p:nvSpPr>
        <p:spPr>
          <a:xfrm>
            <a:off x="7651750" y="5629274"/>
            <a:ext cx="495300" cy="200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6414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31ACF-25E1-232A-8599-8F3B2025F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6FEA30-52D8-1AD8-4A7D-B96C3A46E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Folytonos raszterek színezése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7DA34FE-1FEB-0A0E-9BCE-01387140C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5765798" cy="4754563"/>
          </a:xfrm>
        </p:spPr>
        <p:txBody>
          <a:bodyPr/>
          <a:lstStyle/>
          <a:p>
            <a:pPr lvl="1"/>
            <a:r>
              <a:rPr lang="hu-HU" dirty="0"/>
              <a:t>címke mértékegysége és a tizedesjegyek száma</a:t>
            </a:r>
          </a:p>
          <a:p>
            <a:pPr lvl="1"/>
            <a:r>
              <a:rPr lang="hu-HU" dirty="0"/>
              <a:t>osztályozási mód (</a:t>
            </a:r>
            <a:r>
              <a:rPr lang="hu-HU" dirty="0" err="1"/>
              <a:t>continuous</a:t>
            </a:r>
            <a:r>
              <a:rPr lang="hu-HU" dirty="0"/>
              <a:t>, </a:t>
            </a:r>
            <a:r>
              <a:rPr lang="hu-HU" dirty="0" err="1"/>
              <a:t>equal</a:t>
            </a:r>
            <a:r>
              <a:rPr lang="hu-HU" dirty="0"/>
              <a:t> </a:t>
            </a:r>
            <a:r>
              <a:rPr lang="hu-HU" dirty="0" err="1"/>
              <a:t>interval</a:t>
            </a:r>
            <a:r>
              <a:rPr lang="hu-HU" dirty="0"/>
              <a:t>, </a:t>
            </a:r>
            <a:r>
              <a:rPr lang="hu-HU" dirty="0" err="1"/>
              <a:t>quantile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osztályok száma (folytonos osztályozási mód esetén inaktív)</a:t>
            </a:r>
          </a:p>
          <a:p>
            <a:r>
              <a:rPr lang="hu-HU" dirty="0"/>
              <a:t>az osztályok</a:t>
            </a:r>
          </a:p>
          <a:p>
            <a:pPr lvl="1"/>
            <a:r>
              <a:rPr lang="hu-HU" dirty="0"/>
              <a:t>újra létrehozhatóak</a:t>
            </a:r>
          </a:p>
          <a:p>
            <a:pPr lvl="1"/>
            <a:r>
              <a:rPr lang="hu-HU" dirty="0"/>
              <a:t>hozzáadhatóak és törölhetőek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egyedileg átszínezhetőek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8B83EB5-4016-C312-F855-CD7460D46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6FF8CEE-6458-DE94-7CF2-D0B616874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9" y="1422401"/>
            <a:ext cx="5438775" cy="4675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20D85200-B888-FA43-5740-34447267896A}"/>
              </a:ext>
            </a:extLst>
          </p:cNvPr>
          <p:cNvSpPr/>
          <p:nvPr/>
        </p:nvSpPr>
        <p:spPr>
          <a:xfrm>
            <a:off x="7818120" y="3680461"/>
            <a:ext cx="350520" cy="3124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3889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40152-8E46-4D0C-232C-C9AD82551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374392-A608-EEC8-2477-E0A96EB78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Megjelenítés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57F655-A4F3-EA36-6CB2-187BF8F63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246385" cy="4754563"/>
          </a:xfrm>
        </p:spPr>
        <p:txBody>
          <a:bodyPr/>
          <a:lstStyle/>
          <a:p>
            <a:r>
              <a:rPr lang="hu-HU" dirty="0"/>
              <a:t>térkép megjelenése egységes</a:t>
            </a:r>
          </a:p>
          <a:p>
            <a:pPr lvl="1"/>
            <a:r>
              <a:rPr lang="hu-HU" dirty="0"/>
              <a:t>a szerkesztési felületen</a:t>
            </a:r>
          </a:p>
          <a:p>
            <a:pPr lvl="1"/>
            <a:r>
              <a:rPr lang="hu-HU" dirty="0"/>
              <a:t>és a </a:t>
            </a:r>
            <a:r>
              <a:rPr lang="hu-HU" dirty="0">
                <a:solidFill>
                  <a:srgbClr val="FF0000"/>
                </a:solidFill>
              </a:rPr>
              <a:t>nyomtatási elrendezés</a:t>
            </a:r>
            <a:r>
              <a:rPr lang="hu-HU" dirty="0"/>
              <a:t>en</a:t>
            </a:r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D9D51D1-81C6-889A-9CFA-DBFA3653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1" name="Kép 10" descr="A képen szöveg, képernyőkép, térkép, szoftv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4057540-45BB-2CFB-211E-09ED3A3146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585" y="1422400"/>
            <a:ext cx="4944299" cy="2044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Kép 12" descr="A képen szöveg, képernyőkép, tér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CB42328-1C92-C41C-BCD2-B13BED51D9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585" y="3632200"/>
            <a:ext cx="4944299" cy="2481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B0067B7-90EE-6168-5832-BEED37F1A723}"/>
              </a:ext>
            </a:extLst>
          </p:cNvPr>
          <p:cNvSpPr/>
          <p:nvPr/>
        </p:nvSpPr>
        <p:spPr>
          <a:xfrm rot="1225821">
            <a:off x="2258041" y="2182939"/>
            <a:ext cx="3406703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H A M A R O S A N </a:t>
            </a:r>
            <a:r>
              <a:rPr lang="hu-HU" sz="28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3981053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DE260-8DA5-EC8C-07AF-3D4807787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2C91E7-F76B-C241-80FC-29BCB11F9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Folytonos raszterek színezése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22DD6AA-93C6-5B2D-9FE7-F92706126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1422400"/>
            <a:ext cx="3670299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színezzük </a:t>
            </a:r>
            <a:r>
              <a:rPr lang="hu-HU" dirty="0" err="1"/>
              <a:t>eképpen</a:t>
            </a:r>
            <a:r>
              <a:rPr lang="hu-HU" dirty="0"/>
              <a:t> az </a:t>
            </a:r>
            <a:r>
              <a:rPr lang="hu-HU" i="1" dirty="0" err="1"/>
              <a:t>elevation</a:t>
            </a:r>
            <a:r>
              <a:rPr lang="hu-HU" dirty="0"/>
              <a:t> nevű domborzatmodellt (◄)</a:t>
            </a:r>
          </a:p>
          <a:p>
            <a:pPr lvl="1"/>
            <a:r>
              <a:rPr lang="hu-HU" dirty="0"/>
              <a:t>induljunk ki az </a:t>
            </a:r>
            <a:r>
              <a:rPr lang="hu-HU" i="1" dirty="0" err="1"/>
              <a:t>Inferno</a:t>
            </a:r>
            <a:r>
              <a:rPr lang="hu-HU" dirty="0"/>
              <a:t> színskálából</a:t>
            </a:r>
          </a:p>
          <a:p>
            <a:pPr lvl="1"/>
            <a:r>
              <a:rPr lang="hu-HU" dirty="0"/>
              <a:t>figyeljünk a skála széthúzására, a címkére, az osztályozási módra és az osztályok számára (►)</a:t>
            </a:r>
          </a:p>
          <a:p>
            <a:pPr lvl="1"/>
            <a:r>
              <a:rPr lang="hu-HU" dirty="0"/>
              <a:t>az első színt változtassuk meg, és adjunk neki áttetszőséget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D61ED1E-3425-DFAF-AF7E-1126506E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5" name="Kép 4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1DD9A26-0FE6-3049-2C91-42089B2C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99" y="1422401"/>
            <a:ext cx="5438775" cy="46755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térkép, Gyermekrajz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C2E8EF4-0518-9D4C-722B-8B6A065FD4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226" y="1422399"/>
            <a:ext cx="2784474" cy="46755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7663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E6F16D-5E53-2C19-A36B-54A10F44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Jelrendszer vektorok esetén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637F998-CF22-5363-F9C8-B0C5393EC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E2A340E-5999-0042-8631-F1C71B8B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18:15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73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szöveg, képernyőkép, szoftver, Multimédiás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E59696B-4588-1CA6-1612-161BCBFA9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7195" y="1494788"/>
            <a:ext cx="1419225" cy="17044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5B99870-402B-1A56-99FC-FE11F84787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7795" y="1494789"/>
            <a:ext cx="1419225" cy="1314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4ACAD25-487E-3A72-A300-C4EC3B376E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8395" y="1494790"/>
            <a:ext cx="1419225" cy="17044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CDFF2D4-D3B9-7C8E-AEF0-47442E19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Jelrendszer vektorok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A210D78-934E-468A-2BFB-C7A7A2A08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640195" cy="4754563"/>
          </a:xfrm>
        </p:spPr>
        <p:txBody>
          <a:bodyPr/>
          <a:lstStyle/>
          <a:p>
            <a:r>
              <a:rPr lang="hu-HU" dirty="0"/>
              <a:t>pont/vonal/poligon esetén hasonló lehetőségek</a:t>
            </a:r>
          </a:p>
          <a:p>
            <a:pPr lvl="1"/>
            <a:r>
              <a:rPr lang="hu-HU" dirty="0"/>
              <a:t>no </a:t>
            </a:r>
            <a:r>
              <a:rPr lang="hu-HU" dirty="0" err="1"/>
              <a:t>symbols</a:t>
            </a:r>
            <a:r>
              <a:rPr lang="hu-HU" dirty="0"/>
              <a:t>: nem kap jelölést (mintha elrejtettük volna, de pl. a feliratozás marad)</a:t>
            </a:r>
          </a:p>
          <a:p>
            <a:pPr lvl="1"/>
            <a:r>
              <a:rPr lang="hu-HU" dirty="0" err="1"/>
              <a:t>single</a:t>
            </a:r>
            <a:r>
              <a:rPr lang="hu-HU" dirty="0"/>
              <a:t> </a:t>
            </a:r>
            <a:r>
              <a:rPr lang="hu-HU" dirty="0" err="1"/>
              <a:t>symbol</a:t>
            </a:r>
            <a:r>
              <a:rPr lang="hu-HU" dirty="0"/>
              <a:t>: minden entitás egységes jelölést kap</a:t>
            </a:r>
          </a:p>
          <a:p>
            <a:pPr lvl="1"/>
            <a:r>
              <a:rPr lang="hu-HU" dirty="0" err="1"/>
              <a:t>categorized</a:t>
            </a:r>
            <a:r>
              <a:rPr lang="hu-HU" dirty="0"/>
              <a:t>: egyedi értékek különböző jelölése (kategorikus mező alapján)</a:t>
            </a:r>
          </a:p>
          <a:p>
            <a:pPr lvl="1"/>
            <a:r>
              <a:rPr lang="hu-HU" dirty="0" err="1"/>
              <a:t>graduated</a:t>
            </a:r>
            <a:r>
              <a:rPr lang="hu-HU" dirty="0"/>
              <a:t>: megadott számú osztályba/intervallumba sorolás (folytonos mező alapján), majd színezés/méretezés </a:t>
            </a:r>
          </a:p>
          <a:p>
            <a:pPr lvl="1"/>
            <a:r>
              <a:rPr lang="hu-HU" dirty="0"/>
              <a:t>és még néhány ritkábban használt…</a:t>
            </a:r>
          </a:p>
          <a:p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0BA606D-9E48-CB79-950B-578F241A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9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8B664-22A9-5E40-0E42-AB452D81E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275C85-B8A3-8F5E-D6CC-885207A9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Pontok jelrendszere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EF06A8D-9AB2-67C5-36DC-B5BC6281D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125686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adjunk a </a:t>
            </a:r>
            <a:r>
              <a:rPr lang="hu-HU" i="1" dirty="0" err="1"/>
              <a:t>points</a:t>
            </a:r>
            <a:r>
              <a:rPr lang="hu-HU" i="1" dirty="0"/>
              <a:t> of interest</a:t>
            </a:r>
            <a:r>
              <a:rPr lang="hu-HU" dirty="0"/>
              <a:t> rétegnek egységes </a:t>
            </a:r>
            <a:r>
              <a:rPr lang="hu-HU" dirty="0" err="1"/>
              <a:t>pontjelet</a:t>
            </a:r>
            <a:endParaRPr lang="hu-HU" dirty="0"/>
          </a:p>
          <a:p>
            <a:pPr lvl="1"/>
            <a:r>
              <a:rPr lang="hu-HU" dirty="0"/>
              <a:t>a mérete legyen 200 térképi egység (méter)</a:t>
            </a:r>
          </a:p>
          <a:p>
            <a:pPr lvl="1"/>
            <a:r>
              <a:rPr lang="hu-HU" dirty="0"/>
              <a:t>ellenőrizzük az eredményt </a:t>
            </a:r>
            <a:r>
              <a:rPr lang="hu-HU" dirty="0" err="1"/>
              <a:t>zoomolással</a:t>
            </a:r>
            <a:r>
              <a:rPr lang="hu-HU" dirty="0"/>
              <a:t> (</a:t>
            </a:r>
            <a:r>
              <a:rPr lang="hu-HU" dirty="0" err="1"/>
              <a:t>vs</a:t>
            </a:r>
            <a:r>
              <a:rPr lang="hu-HU" dirty="0"/>
              <a:t>. </a:t>
            </a:r>
            <a:r>
              <a:rPr lang="hu-HU" i="1" dirty="0" err="1"/>
              <a:t>places</a:t>
            </a:r>
            <a:r>
              <a:rPr lang="hu-HU" dirty="0"/>
              <a:t> réteg)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146B350-211E-0B29-C431-876CC8A3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9" name="Kép 8" descr="A képen képernyőkép, szöveg, szoftver, Multimédiás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AC51DEE-2845-41CC-A47E-8FA91574F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63885" y="1533525"/>
            <a:ext cx="7018193" cy="3381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Kép 10" descr="A képen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94A8083-DE86-9C32-687B-E326B26CE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63884" y="5082638"/>
            <a:ext cx="2343150" cy="1651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Kép 12" descr="A képen térkép, szöveg, atlasz, Vilá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D08B23D-DEDE-9F3B-42D0-57F5405E3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6409" y="5082639"/>
            <a:ext cx="2343149" cy="16590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Kép 14" descr="A képen térkép, atlasz, Világ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932919D-C0F9-8DDA-B5DD-3CF48A58B9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39647" y="5070205"/>
            <a:ext cx="2042431" cy="16590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id="{F0CE820F-FC35-A2FC-E895-E1859F9D96FC}"/>
              </a:ext>
            </a:extLst>
          </p:cNvPr>
          <p:cNvSpPr/>
          <p:nvPr/>
        </p:nvSpPr>
        <p:spPr>
          <a:xfrm>
            <a:off x="6175616" y="3876874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Nyíl: jobbra mutató 16">
            <a:extLst>
              <a:ext uri="{FF2B5EF4-FFF2-40B4-BE49-F238E27FC236}">
                <a16:creationId xmlns:a16="http://schemas.microsoft.com/office/drawing/2014/main" id="{4A018683-EAAA-A2CB-C895-EC44A8EF0CEC}"/>
              </a:ext>
            </a:extLst>
          </p:cNvPr>
          <p:cNvSpPr/>
          <p:nvPr/>
        </p:nvSpPr>
        <p:spPr>
          <a:xfrm>
            <a:off x="8995268" y="3876875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0013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406F1C-BC49-D6DA-44B6-289108DAA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Pontok jelrendszere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17F9E52-5C71-8D82-975A-45F95BDF5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913346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adjunk a </a:t>
            </a:r>
            <a:r>
              <a:rPr lang="hu-HU" i="1" dirty="0" err="1"/>
              <a:t>points</a:t>
            </a:r>
            <a:r>
              <a:rPr lang="hu-HU" i="1" dirty="0"/>
              <a:t> of interest</a:t>
            </a:r>
            <a:r>
              <a:rPr lang="hu-HU" dirty="0"/>
              <a:t> rétegnek kategorizált színezést az </a:t>
            </a:r>
            <a:r>
              <a:rPr lang="hu-HU" i="1" dirty="0" err="1"/>
              <a:t>fclass</a:t>
            </a:r>
            <a:r>
              <a:rPr lang="hu-HU" dirty="0"/>
              <a:t> mező alapján</a:t>
            </a:r>
          </a:p>
          <a:p>
            <a:pPr lvl="1"/>
            <a:r>
              <a:rPr lang="hu-HU" dirty="0"/>
              <a:t>a pontjel legyen 4 mm méretű</a:t>
            </a:r>
          </a:p>
          <a:p>
            <a:pPr lvl="1"/>
            <a:r>
              <a:rPr lang="hu-HU" dirty="0"/>
              <a:t>használjunk véletlen színeket vagy sokszínű skálát (pl. </a:t>
            </a:r>
            <a:r>
              <a:rPr lang="hu-HU" i="1" dirty="0" err="1"/>
              <a:t>Turbo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kattintsunk az "</a:t>
            </a:r>
            <a:r>
              <a:rPr lang="hu-HU" dirty="0" err="1"/>
              <a:t>Classify</a:t>
            </a:r>
            <a:r>
              <a:rPr lang="hu-HU" dirty="0"/>
              <a:t>" gombra az egyedi értékek kinyeréséhez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5F96D6B-9301-85CA-400D-EA239ED4A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0954936-AAAC-6226-184C-F1FE7CF88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1545" y="1422399"/>
            <a:ext cx="7298795" cy="46696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852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5D78F-2F1F-88D0-CE5E-F87073E19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283351-ABD1-FA0E-99EE-023FFD93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Pontok jelrendszere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75EAA7-73C3-C1D5-8615-6AE84ED3F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913346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adjunk a </a:t>
            </a:r>
            <a:r>
              <a:rPr lang="hu-HU" i="1" dirty="0" err="1"/>
              <a:t>points</a:t>
            </a:r>
            <a:r>
              <a:rPr lang="hu-HU" i="1" dirty="0"/>
              <a:t> of interest</a:t>
            </a:r>
            <a:r>
              <a:rPr lang="hu-HU" dirty="0"/>
              <a:t> rétegnek </a:t>
            </a:r>
            <a:r>
              <a:rPr lang="hu-HU" dirty="0">
                <a:solidFill>
                  <a:srgbClr val="FF0000"/>
                </a:solidFill>
              </a:rPr>
              <a:t>kategorizált</a:t>
            </a:r>
            <a:r>
              <a:rPr lang="hu-HU" dirty="0"/>
              <a:t> színezést az </a:t>
            </a:r>
            <a:r>
              <a:rPr lang="hu-HU" i="1" dirty="0" err="1"/>
              <a:t>fclass</a:t>
            </a:r>
            <a:r>
              <a:rPr lang="hu-HU" dirty="0"/>
              <a:t> mező alapján</a:t>
            </a:r>
          </a:p>
          <a:p>
            <a:pPr lvl="1"/>
            <a:r>
              <a:rPr lang="hu-HU" dirty="0"/>
              <a:t>a pontjel legyen 4 mm méretű</a:t>
            </a:r>
          </a:p>
          <a:p>
            <a:pPr lvl="1"/>
            <a:r>
              <a:rPr lang="hu-HU" dirty="0"/>
              <a:t>használjunk véletlen színeket vagy sokszínű skálát (pl. </a:t>
            </a:r>
            <a:r>
              <a:rPr lang="hu-HU" i="1" dirty="0" err="1"/>
              <a:t>Turbo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kattintsunk az "</a:t>
            </a:r>
            <a:r>
              <a:rPr lang="hu-HU" dirty="0" err="1"/>
              <a:t>Classify</a:t>
            </a:r>
            <a:r>
              <a:rPr lang="hu-HU" dirty="0"/>
              <a:t>" gombra az egyedi értékek kinyeréséhez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2E6ADA3-8AE8-50EC-8A2E-63E76302F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E8FBB15-7C19-D0BB-1491-7B6C81375D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1545" y="1422399"/>
            <a:ext cx="7298795" cy="46696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C20FCFEE-E811-D339-025B-6D1AF9EB31B6}"/>
              </a:ext>
            </a:extLst>
          </p:cNvPr>
          <p:cNvSpPr/>
          <p:nvPr/>
        </p:nvSpPr>
        <p:spPr>
          <a:xfrm>
            <a:off x="7042150" y="2465893"/>
            <a:ext cx="4819650" cy="166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2054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5657C-9604-7199-D699-9F18A163E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514B11-5388-01E5-39B2-24045280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Pontok jelrendszere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9839150-1851-847E-C365-A5869D63C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913346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adjunk a </a:t>
            </a:r>
            <a:r>
              <a:rPr lang="hu-HU" i="1" dirty="0" err="1"/>
              <a:t>points</a:t>
            </a:r>
            <a:r>
              <a:rPr lang="hu-HU" i="1" dirty="0"/>
              <a:t> of interest</a:t>
            </a:r>
            <a:r>
              <a:rPr lang="hu-HU" dirty="0"/>
              <a:t> rétegnek kategorizált színezést az </a:t>
            </a:r>
            <a:r>
              <a:rPr lang="hu-HU" i="1" dirty="0" err="1">
                <a:solidFill>
                  <a:srgbClr val="FF0000"/>
                </a:solidFill>
              </a:rPr>
              <a:t>fclass</a:t>
            </a:r>
            <a:r>
              <a:rPr lang="hu-HU" dirty="0">
                <a:solidFill>
                  <a:srgbClr val="FF0000"/>
                </a:solidFill>
              </a:rPr>
              <a:t> mező alapján</a:t>
            </a:r>
          </a:p>
          <a:p>
            <a:pPr lvl="1"/>
            <a:r>
              <a:rPr lang="hu-HU" dirty="0"/>
              <a:t>a pontjel legyen 4 mm méretű</a:t>
            </a:r>
          </a:p>
          <a:p>
            <a:pPr lvl="1"/>
            <a:r>
              <a:rPr lang="hu-HU" dirty="0"/>
              <a:t>használjunk véletlen színeket vagy sokszínű skálát (pl. </a:t>
            </a:r>
            <a:r>
              <a:rPr lang="hu-HU" i="1" dirty="0" err="1"/>
              <a:t>Turbo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kattintsunk az "</a:t>
            </a:r>
            <a:r>
              <a:rPr lang="hu-HU" dirty="0" err="1"/>
              <a:t>Classify</a:t>
            </a:r>
            <a:r>
              <a:rPr lang="hu-HU" dirty="0"/>
              <a:t>" gombra az egyedi értékek kinyeréséhez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55F7488-DC4D-C122-9345-D4F2338B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90F5547-FB82-344D-B198-5091CF953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1545" y="1422399"/>
            <a:ext cx="7298795" cy="46696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6333154-7FC4-A046-8602-838E808E4E86}"/>
              </a:ext>
            </a:extLst>
          </p:cNvPr>
          <p:cNvSpPr/>
          <p:nvPr/>
        </p:nvSpPr>
        <p:spPr>
          <a:xfrm>
            <a:off x="7016750" y="2700843"/>
            <a:ext cx="4648200" cy="166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8864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939A8-A6BF-5A63-92DC-86D61239C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2E09D0-8C06-C122-A454-F0E46A59B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Pontok jelrendszere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D268DC9-A293-517C-4455-74EA8DCBB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913346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adjunk a </a:t>
            </a:r>
            <a:r>
              <a:rPr lang="hu-HU" i="1" dirty="0" err="1"/>
              <a:t>points</a:t>
            </a:r>
            <a:r>
              <a:rPr lang="hu-HU" i="1" dirty="0"/>
              <a:t> of interest</a:t>
            </a:r>
            <a:r>
              <a:rPr lang="hu-HU" dirty="0"/>
              <a:t> rétegnek kategorizált színezést az </a:t>
            </a:r>
            <a:r>
              <a:rPr lang="hu-HU" i="1" dirty="0" err="1"/>
              <a:t>fclass</a:t>
            </a:r>
            <a:r>
              <a:rPr lang="hu-HU" dirty="0"/>
              <a:t> mező alapján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a pontjel legyen 4 mm méretű</a:t>
            </a:r>
          </a:p>
          <a:p>
            <a:pPr lvl="1"/>
            <a:r>
              <a:rPr lang="hu-HU" dirty="0"/>
              <a:t>használjunk véletlen színeket vagy sokszínű skálát (pl. </a:t>
            </a:r>
            <a:r>
              <a:rPr lang="hu-HU" i="1" dirty="0" err="1"/>
              <a:t>Turbo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kattintsunk az "</a:t>
            </a:r>
            <a:r>
              <a:rPr lang="hu-HU" dirty="0" err="1"/>
              <a:t>Classify</a:t>
            </a:r>
            <a:r>
              <a:rPr lang="hu-HU" dirty="0"/>
              <a:t>" gombra az egyedi értékek kinyeréséhez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8C3C4D1-E05D-748B-3888-5F8FC09E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4C86D8A-0CBC-D350-9F8A-26707E7362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1545" y="1422399"/>
            <a:ext cx="7298795" cy="46696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16CB8770-C061-F78D-8318-376EFE4444A8}"/>
              </a:ext>
            </a:extLst>
          </p:cNvPr>
          <p:cNvSpPr/>
          <p:nvPr/>
        </p:nvSpPr>
        <p:spPr>
          <a:xfrm>
            <a:off x="7515224" y="2933701"/>
            <a:ext cx="762001" cy="571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9108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A88FF-6BC3-273E-1BD6-DDAAA3DAC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1FCF8E-4A29-64A1-16A0-FF744E5A5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Pontok jelrendszere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CB9142-B63E-EA8F-488F-434AAF39F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913346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adjunk a </a:t>
            </a:r>
            <a:r>
              <a:rPr lang="hu-HU" i="1" dirty="0" err="1"/>
              <a:t>points</a:t>
            </a:r>
            <a:r>
              <a:rPr lang="hu-HU" i="1" dirty="0"/>
              <a:t> of interest</a:t>
            </a:r>
            <a:r>
              <a:rPr lang="hu-HU" dirty="0"/>
              <a:t> rétegnek kategorizált színezést az </a:t>
            </a:r>
            <a:r>
              <a:rPr lang="hu-HU" i="1" dirty="0" err="1"/>
              <a:t>fclass</a:t>
            </a:r>
            <a:r>
              <a:rPr lang="hu-HU" dirty="0"/>
              <a:t> mező alapján</a:t>
            </a:r>
          </a:p>
          <a:p>
            <a:pPr lvl="1"/>
            <a:r>
              <a:rPr lang="hu-HU" dirty="0"/>
              <a:t>a pontjel legyen 4 mm méretű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használjunk véletlen színeket vagy sokszínű skálát (pl. </a:t>
            </a:r>
            <a:r>
              <a:rPr lang="hu-HU" i="1" dirty="0" err="1">
                <a:solidFill>
                  <a:srgbClr val="FF0000"/>
                </a:solidFill>
              </a:rPr>
              <a:t>Turbo</a:t>
            </a:r>
            <a:r>
              <a:rPr lang="hu-HU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hu-HU" dirty="0"/>
              <a:t>kattintsunk az "</a:t>
            </a:r>
            <a:r>
              <a:rPr lang="hu-HU" dirty="0" err="1"/>
              <a:t>Classify</a:t>
            </a:r>
            <a:r>
              <a:rPr lang="hu-HU" dirty="0"/>
              <a:t>" gombra az egyedi értékek kinyeréséhez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3A5A90A-CD64-2C1D-7A63-23CE84C84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007F764-C494-CD87-7A95-63FAD2922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1545" y="1422399"/>
            <a:ext cx="7298795" cy="46696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6FF5A960-64F7-0C16-B4CB-6DEE93864C51}"/>
              </a:ext>
            </a:extLst>
          </p:cNvPr>
          <p:cNvSpPr/>
          <p:nvPr/>
        </p:nvSpPr>
        <p:spPr>
          <a:xfrm>
            <a:off x="7016750" y="3539043"/>
            <a:ext cx="4845050" cy="166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2302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41F8D-0B88-22E8-D86D-C3A52EE28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57158A-8AB6-9181-6C2D-5C1BE92AA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Pontok jelrendszere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7D7306-7E51-FB05-B67C-60E941B38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913346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adjunk a </a:t>
            </a:r>
            <a:r>
              <a:rPr lang="hu-HU" i="1" dirty="0" err="1"/>
              <a:t>points</a:t>
            </a:r>
            <a:r>
              <a:rPr lang="hu-HU" i="1" dirty="0"/>
              <a:t> of interest</a:t>
            </a:r>
            <a:r>
              <a:rPr lang="hu-HU" dirty="0"/>
              <a:t> rétegnek kategorizált színezést az </a:t>
            </a:r>
            <a:r>
              <a:rPr lang="hu-HU" i="1" dirty="0" err="1"/>
              <a:t>fclass</a:t>
            </a:r>
            <a:r>
              <a:rPr lang="hu-HU" dirty="0"/>
              <a:t> mező alapján</a:t>
            </a:r>
          </a:p>
          <a:p>
            <a:pPr lvl="1"/>
            <a:r>
              <a:rPr lang="hu-HU" dirty="0"/>
              <a:t>a pontjel legyen 4 mm méretű</a:t>
            </a:r>
          </a:p>
          <a:p>
            <a:pPr lvl="1"/>
            <a:r>
              <a:rPr lang="hu-HU" dirty="0"/>
              <a:t>használjunk véletlen színeket vagy sokszínű skálát (pl. </a:t>
            </a:r>
            <a:r>
              <a:rPr lang="hu-HU" i="1" dirty="0" err="1"/>
              <a:t>Turbo</a:t>
            </a:r>
            <a:r>
              <a:rPr lang="hu-HU" dirty="0"/>
              <a:t>)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kattintsunk az "</a:t>
            </a:r>
            <a:r>
              <a:rPr lang="hu-HU" dirty="0" err="1">
                <a:solidFill>
                  <a:srgbClr val="FF0000"/>
                </a:solidFill>
              </a:rPr>
              <a:t>Classify</a:t>
            </a:r>
            <a:r>
              <a:rPr lang="hu-HU" dirty="0">
                <a:solidFill>
                  <a:srgbClr val="FF0000"/>
                </a:solidFill>
              </a:rPr>
              <a:t>" gombra az egyedi értékek kinyeréséhez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43C1174-89A4-3BE3-B730-A34DB02D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02A7C41-3D69-D1BF-BA21-3083380CA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1545" y="1422399"/>
            <a:ext cx="7298795" cy="46696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FC201B2-C7AB-8F8A-984D-E1BE41544898}"/>
              </a:ext>
            </a:extLst>
          </p:cNvPr>
          <p:cNvSpPr/>
          <p:nvPr/>
        </p:nvSpPr>
        <p:spPr>
          <a:xfrm>
            <a:off x="7048500" y="5314950"/>
            <a:ext cx="590550" cy="1714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222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9B95B-D449-1BA1-4783-598158BAB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9EC2D2-ABF8-476E-53BF-06B93897E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Megjelenítés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61835E-1DFD-487C-8E8E-555E084F8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246385" cy="4754563"/>
          </a:xfrm>
        </p:spPr>
        <p:txBody>
          <a:bodyPr/>
          <a:lstStyle/>
          <a:p>
            <a:r>
              <a:rPr lang="hu-HU" dirty="0"/>
              <a:t>térkép megjelenése egységes</a:t>
            </a:r>
          </a:p>
          <a:p>
            <a:pPr lvl="1"/>
            <a:r>
              <a:rPr lang="hu-HU" dirty="0"/>
              <a:t>a szerkesztési felületen</a:t>
            </a:r>
          </a:p>
          <a:p>
            <a:pPr lvl="1"/>
            <a:r>
              <a:rPr lang="hu-HU" dirty="0"/>
              <a:t>és a </a:t>
            </a:r>
            <a:r>
              <a:rPr lang="hu-HU" dirty="0">
                <a:solidFill>
                  <a:srgbClr val="FF0000"/>
                </a:solidFill>
              </a:rPr>
              <a:t>nyomtatási elrendezés</a:t>
            </a:r>
            <a:r>
              <a:rPr lang="hu-HU" dirty="0"/>
              <a:t>en</a:t>
            </a:r>
          </a:p>
          <a:p>
            <a:r>
              <a:rPr lang="hu-HU" dirty="0"/>
              <a:t>legfőbb rétegtulajdonságok</a:t>
            </a:r>
          </a:p>
          <a:p>
            <a:pPr lvl="1"/>
            <a:r>
              <a:rPr lang="hu-HU" dirty="0"/>
              <a:t>sorrend</a:t>
            </a:r>
          </a:p>
          <a:p>
            <a:pPr lvl="1"/>
            <a:r>
              <a:rPr lang="hu-HU" dirty="0"/>
              <a:t>láthatóság</a:t>
            </a:r>
          </a:p>
          <a:p>
            <a:pPr lvl="1"/>
            <a:r>
              <a:rPr lang="hu-HU" dirty="0"/>
              <a:t>áttetszőség</a:t>
            </a:r>
          </a:p>
          <a:p>
            <a:pPr lvl="1"/>
            <a:r>
              <a:rPr lang="hu-HU" dirty="0"/>
              <a:t>feliratozás</a:t>
            </a:r>
          </a:p>
          <a:p>
            <a:pPr lvl="1"/>
            <a:r>
              <a:rPr lang="hu-HU" dirty="0"/>
              <a:t>jelrendszer</a:t>
            </a:r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C65CCE5-62BE-8D52-9167-3AD97B0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1" name="Kép 10" descr="A képen szöveg, képernyőkép, térkép, szoftv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3DDF822-EE4D-F02A-F0E2-9CF010AAB5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585" y="1422400"/>
            <a:ext cx="4944299" cy="2044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Kép 12" descr="A képen szöveg, képernyőkép, tér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F4168BB-5D5C-DA4E-F7C8-3AC3096311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585" y="3632200"/>
            <a:ext cx="4944299" cy="2481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7310BBC-EDDC-77D6-DE44-47889B48AD68}"/>
              </a:ext>
            </a:extLst>
          </p:cNvPr>
          <p:cNvSpPr/>
          <p:nvPr/>
        </p:nvSpPr>
        <p:spPr>
          <a:xfrm rot="1225821">
            <a:off x="2258041" y="2182939"/>
            <a:ext cx="3406703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H A M A R O S A N </a:t>
            </a:r>
            <a:r>
              <a:rPr lang="hu-HU" sz="28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2745908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51F45A-CBBA-F7F7-216D-4301BD93A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Gyakorló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69D5AD-D8FF-6062-C48E-049E89E7C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953000" cy="4754563"/>
          </a:xfrm>
        </p:spPr>
        <p:txBody>
          <a:bodyPr/>
          <a:lstStyle/>
          <a:p>
            <a:r>
              <a:rPr lang="hu-HU" dirty="0"/>
              <a:t>színezd a </a:t>
            </a:r>
            <a:r>
              <a:rPr lang="hu-HU" i="1" dirty="0" err="1"/>
              <a:t>places</a:t>
            </a:r>
            <a:r>
              <a:rPr lang="hu-HU" dirty="0"/>
              <a:t> réteget a </a:t>
            </a:r>
            <a:r>
              <a:rPr lang="hu-HU" i="1" dirty="0" err="1"/>
              <a:t>population</a:t>
            </a:r>
            <a:r>
              <a:rPr lang="hu-HU" dirty="0"/>
              <a:t> mező alapján</a:t>
            </a:r>
          </a:p>
          <a:p>
            <a:pPr lvl="1"/>
            <a:r>
              <a:rPr lang="hu-HU" dirty="0"/>
              <a:t>5 egyenlő intervallumot használva</a:t>
            </a:r>
          </a:p>
          <a:p>
            <a:r>
              <a:rPr lang="hu-HU" dirty="0"/>
              <a:t>adj egy további intervallumot a 0 értékekhez</a:t>
            </a:r>
          </a:p>
          <a:p>
            <a:pPr lvl="1"/>
            <a:r>
              <a:rPr lang="hu-HU" dirty="0"/>
              <a:t>mely kapjon kis, fekete háromszög jelölést</a:t>
            </a:r>
          </a:p>
          <a:p>
            <a:r>
              <a:rPr lang="hu-HU" dirty="0"/>
              <a:t>módosítsd néhány intervallum határát</a:t>
            </a:r>
          </a:p>
          <a:p>
            <a:r>
              <a:rPr lang="hu-HU" dirty="0"/>
              <a:t>mind az öt kör alakú pontjel méretét növeld meg</a:t>
            </a:r>
          </a:p>
          <a:p>
            <a:pPr lvl="1"/>
            <a:r>
              <a:rPr lang="hu-HU" dirty="0"/>
              <a:t>jelöld ki őket Shift-tel, majd </a:t>
            </a:r>
            <a:r>
              <a:rPr lang="hu-HU" dirty="0" err="1"/>
              <a:t>Symbol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0D050F1-FA47-14C9-5FA3-130B406D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9" name="Kép 8" descr="A képen szöveg, képernyőkép, diagram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4DF2487-F12F-1C03-B0F9-1A17C0D54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64823"/>
            <a:ext cx="6281664" cy="3874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70BEE63-3519-0817-65F1-45449FDE6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190" y="230407"/>
            <a:ext cx="2461173" cy="32645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A570B863-A6FA-DBBE-0BFE-672ED29E10B1}"/>
              </a:ext>
            </a:extLst>
          </p:cNvPr>
          <p:cNvSpPr/>
          <p:nvPr/>
        </p:nvSpPr>
        <p:spPr>
          <a:xfrm>
            <a:off x="8369752" y="4252643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56F3677D-AAC4-C21A-9D87-43F9F51B6D21}"/>
              </a:ext>
            </a:extLst>
          </p:cNvPr>
          <p:cNvSpPr/>
          <p:nvPr/>
        </p:nvSpPr>
        <p:spPr>
          <a:xfrm>
            <a:off x="8624957" y="4529262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42196D58-B9FD-38EA-699A-8FF2DBFBEBCA}"/>
              </a:ext>
            </a:extLst>
          </p:cNvPr>
          <p:cNvSpPr/>
          <p:nvPr/>
        </p:nvSpPr>
        <p:spPr>
          <a:xfrm>
            <a:off x="9548190" y="2556076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Nyíl: jobbra mutató 13">
            <a:extLst>
              <a:ext uri="{FF2B5EF4-FFF2-40B4-BE49-F238E27FC236}">
                <a16:creationId xmlns:a16="http://schemas.microsoft.com/office/drawing/2014/main" id="{00184B1A-9A15-FE9A-3436-35D43071D18B}"/>
              </a:ext>
            </a:extLst>
          </p:cNvPr>
          <p:cNvSpPr/>
          <p:nvPr/>
        </p:nvSpPr>
        <p:spPr>
          <a:xfrm>
            <a:off x="9403497" y="1486030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16544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DFF2D4-D3B9-7C8E-AEF0-47442E19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Gyakorló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A210D78-934E-468A-2BFB-C7A7A2A08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3238500" cy="4754563"/>
          </a:xfrm>
        </p:spPr>
        <p:txBody>
          <a:bodyPr/>
          <a:lstStyle/>
          <a:p>
            <a:r>
              <a:rPr lang="hu-HU" dirty="0"/>
              <a:t>adjál a </a:t>
            </a:r>
            <a:r>
              <a:rPr lang="hu-HU" i="1" dirty="0" err="1"/>
              <a:t>places</a:t>
            </a:r>
            <a:r>
              <a:rPr lang="hu-HU" dirty="0"/>
              <a:t> rétegnek a </a:t>
            </a:r>
            <a:r>
              <a:rPr lang="hu-HU" i="1" dirty="0" err="1"/>
              <a:t>population</a:t>
            </a:r>
            <a:r>
              <a:rPr lang="hu-HU" dirty="0"/>
              <a:t> mező értékétől függő pontjelméretet</a:t>
            </a:r>
          </a:p>
          <a:p>
            <a:r>
              <a:rPr lang="hu-HU" dirty="0"/>
              <a:t>osztályozd 10 egyenlő szélességű intervallumba</a:t>
            </a:r>
          </a:p>
          <a:p>
            <a:r>
              <a:rPr lang="hu-HU" dirty="0"/>
              <a:t>a pontjelek a 0 és 15 mm közötti mérettartományból kerüljenek ki</a:t>
            </a:r>
          </a:p>
          <a:p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0BA606D-9E48-CB79-950B-578F241A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szöveg, képernyőkép, szoftver, Grafikai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6489F30-700A-2A8C-A52A-42BD13C7A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6700" y="1377752"/>
            <a:ext cx="7934858" cy="47545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1623AAB9-0462-64B5-FAA2-DCF0D9F90B77}"/>
              </a:ext>
            </a:extLst>
          </p:cNvPr>
          <p:cNvSpPr/>
          <p:nvPr/>
        </p:nvSpPr>
        <p:spPr>
          <a:xfrm>
            <a:off x="7145604" y="3543300"/>
            <a:ext cx="4646346" cy="412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9154BA66-B18B-61C2-D937-044547F35804}"/>
              </a:ext>
            </a:extLst>
          </p:cNvPr>
          <p:cNvSpPr/>
          <p:nvPr/>
        </p:nvSpPr>
        <p:spPr>
          <a:xfrm>
            <a:off x="7145604" y="2533553"/>
            <a:ext cx="4646346" cy="1714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5886C58F-ECD8-5265-A9D7-CE8125421F89}"/>
              </a:ext>
            </a:extLst>
          </p:cNvPr>
          <p:cNvSpPr/>
          <p:nvPr/>
        </p:nvSpPr>
        <p:spPr>
          <a:xfrm>
            <a:off x="6983221" y="5437188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4737082C-A194-E60D-A2A2-385EC7671269}"/>
              </a:ext>
            </a:extLst>
          </p:cNvPr>
          <p:cNvSpPr/>
          <p:nvPr/>
        </p:nvSpPr>
        <p:spPr>
          <a:xfrm>
            <a:off x="10804401" y="5437188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75504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D9A5D-64F3-7CA5-5636-785BE0C8C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46828D-ABF3-4235-8262-74959B16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Többféle jelölés egyszerre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B91536-0522-CF59-FB7B-D3DA2250D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4202743" cy="4754563"/>
          </a:xfrm>
        </p:spPr>
        <p:txBody>
          <a:bodyPr/>
          <a:lstStyle/>
          <a:p>
            <a:r>
              <a:rPr lang="hu-HU" dirty="0"/>
              <a:t>egy pont több </a:t>
            </a:r>
            <a:r>
              <a:rPr lang="hu-HU" dirty="0" err="1"/>
              <a:t>pontjelet</a:t>
            </a:r>
            <a:r>
              <a:rPr lang="hu-HU" dirty="0"/>
              <a:t> is kaphat</a:t>
            </a:r>
          </a:p>
          <a:p>
            <a:pPr lvl="1"/>
            <a:r>
              <a:rPr lang="hu-HU" dirty="0"/>
              <a:t>amelyek külön-külön </a:t>
            </a:r>
            <a:r>
              <a:rPr lang="hu-HU" dirty="0" err="1"/>
              <a:t>testreszabhatóak</a:t>
            </a:r>
            <a:endParaRPr lang="hu-HU" dirty="0"/>
          </a:p>
          <a:p>
            <a:pPr lvl="1"/>
            <a:r>
              <a:rPr lang="hu-HU" dirty="0"/>
              <a:t>sorrendjük változtatható</a:t>
            </a:r>
          </a:p>
          <a:p>
            <a:pPr lvl="1"/>
            <a:r>
              <a:rPr lang="hu-HU" dirty="0"/>
              <a:t>eltérő típusúak is lehetnek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4140559-9BE5-A2A1-0A13-897FE8916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térkép, képernyőkép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092C31F-F8BD-F7D3-3ECE-EFF8B342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941" y="1529278"/>
            <a:ext cx="6989439" cy="32293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6975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426D1-B760-C4F4-B44F-2D5CCCE04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térkép, képernyőkép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600BA0B-0F9D-416D-5D15-71E28158E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941" y="1529278"/>
            <a:ext cx="6989439" cy="3229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83876F5-76C3-F166-5E5F-86673B42D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Többféle jelölés egyszerre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5EABF9B-9658-B566-0B02-F1C10BE8D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4202743" cy="4754563"/>
          </a:xfrm>
        </p:spPr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egy pont több </a:t>
            </a:r>
            <a:r>
              <a:rPr lang="hu-HU" dirty="0" err="1">
                <a:solidFill>
                  <a:srgbClr val="FF0000"/>
                </a:solidFill>
              </a:rPr>
              <a:t>pontjelet</a:t>
            </a:r>
            <a:r>
              <a:rPr lang="hu-HU" dirty="0">
                <a:solidFill>
                  <a:srgbClr val="FF0000"/>
                </a:solidFill>
              </a:rPr>
              <a:t> is kaphat</a:t>
            </a:r>
          </a:p>
          <a:p>
            <a:pPr lvl="1"/>
            <a:r>
              <a:rPr lang="hu-HU" dirty="0"/>
              <a:t>amelyek külön-külön </a:t>
            </a:r>
            <a:r>
              <a:rPr lang="hu-HU" dirty="0" err="1"/>
              <a:t>testreszabhatóak</a:t>
            </a:r>
            <a:endParaRPr lang="hu-HU" dirty="0"/>
          </a:p>
          <a:p>
            <a:pPr lvl="1"/>
            <a:r>
              <a:rPr lang="hu-HU" dirty="0"/>
              <a:t>sorrendjük változtatható</a:t>
            </a:r>
          </a:p>
          <a:p>
            <a:pPr lvl="1"/>
            <a:r>
              <a:rPr lang="hu-HU" dirty="0"/>
              <a:t>eltérő típusúak is lehetnek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3944AE7-1B6D-B24E-C083-B8D25901A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2EDB8724-7B15-7BAC-2BE8-8D010D2133F9}"/>
              </a:ext>
            </a:extLst>
          </p:cNvPr>
          <p:cNvSpPr/>
          <p:nvPr/>
        </p:nvSpPr>
        <p:spPr>
          <a:xfrm>
            <a:off x="11290299" y="3724274"/>
            <a:ext cx="177801" cy="156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4065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B62A0-ACF5-7048-363F-34F5C7EB6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térkép, képernyőkép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0E4536D-7076-E8B2-74C6-A9D8D1A1D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941" y="1529278"/>
            <a:ext cx="6989439" cy="3229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4896CB1-775A-C8D1-33FE-D057ED1A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Többféle jelölés egyszerre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F6DB1F0-0272-CBEF-5B27-553BFB924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4202743" cy="4754563"/>
          </a:xfrm>
        </p:spPr>
        <p:txBody>
          <a:bodyPr/>
          <a:lstStyle/>
          <a:p>
            <a:r>
              <a:rPr lang="hu-HU" dirty="0"/>
              <a:t>egy pont több </a:t>
            </a:r>
            <a:r>
              <a:rPr lang="hu-HU" dirty="0" err="1"/>
              <a:t>pontjelet</a:t>
            </a:r>
            <a:r>
              <a:rPr lang="hu-HU" dirty="0"/>
              <a:t> is kaphat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amelyek külön-külön </a:t>
            </a:r>
            <a:r>
              <a:rPr lang="hu-HU" dirty="0" err="1">
                <a:solidFill>
                  <a:srgbClr val="FF0000"/>
                </a:solidFill>
              </a:rPr>
              <a:t>testreszabhatóak</a:t>
            </a:r>
            <a:endParaRPr lang="hu-HU" dirty="0">
              <a:solidFill>
                <a:srgbClr val="FF0000"/>
              </a:solidFill>
            </a:endParaRPr>
          </a:p>
          <a:p>
            <a:pPr lvl="1"/>
            <a:r>
              <a:rPr lang="hu-HU" dirty="0"/>
              <a:t>sorrendjük változtatható</a:t>
            </a:r>
          </a:p>
          <a:p>
            <a:pPr lvl="1"/>
            <a:r>
              <a:rPr lang="hu-HU" dirty="0"/>
              <a:t>eltérő típusúak is lehetnek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32584B0-4A87-B0FE-F5F6-5EA601189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5FFF5521-F59F-B86C-D7B0-D1EBF2A9E44F}"/>
              </a:ext>
            </a:extLst>
          </p:cNvPr>
          <p:cNvSpPr/>
          <p:nvPr/>
        </p:nvSpPr>
        <p:spPr>
          <a:xfrm>
            <a:off x="8759824" y="3832224"/>
            <a:ext cx="2505075" cy="1238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8616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84B7D-E068-B6D6-5640-02597F21B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térkép, képernyőkép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613BFF8-BCCA-1F9D-849B-C06DA3048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941" y="1529278"/>
            <a:ext cx="6989439" cy="3229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19A1FF7-4B0D-29E6-C31F-B33FB435F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Többféle jelölés egyszerre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EC25859-E24C-0CDE-1744-C57078F0F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4202743" cy="4754563"/>
          </a:xfrm>
        </p:spPr>
        <p:txBody>
          <a:bodyPr/>
          <a:lstStyle/>
          <a:p>
            <a:r>
              <a:rPr lang="hu-HU" dirty="0"/>
              <a:t>egy pont több </a:t>
            </a:r>
            <a:r>
              <a:rPr lang="hu-HU" dirty="0" err="1"/>
              <a:t>pontjelet</a:t>
            </a:r>
            <a:r>
              <a:rPr lang="hu-HU" dirty="0"/>
              <a:t> is kaphat</a:t>
            </a:r>
          </a:p>
          <a:p>
            <a:pPr lvl="1"/>
            <a:r>
              <a:rPr lang="hu-HU" dirty="0"/>
              <a:t>amelyek külön-külön </a:t>
            </a:r>
            <a:r>
              <a:rPr lang="hu-HU" dirty="0" err="1"/>
              <a:t>testreszabhatóak</a:t>
            </a:r>
            <a:endParaRPr lang="hu-HU" dirty="0"/>
          </a:p>
          <a:p>
            <a:pPr lvl="1"/>
            <a:r>
              <a:rPr lang="hu-HU" dirty="0">
                <a:solidFill>
                  <a:srgbClr val="FF0000"/>
                </a:solidFill>
              </a:rPr>
              <a:t>sorrendjük változtatható</a:t>
            </a:r>
          </a:p>
          <a:p>
            <a:pPr lvl="1"/>
            <a:r>
              <a:rPr lang="hu-HU" dirty="0"/>
              <a:t>eltérő típusúak is lehetnek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1360142-8DAC-8A25-149D-F82FECFD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5FD1B172-584D-EAA5-A6A2-F2E34F4BB192}"/>
              </a:ext>
            </a:extLst>
          </p:cNvPr>
          <p:cNvSpPr/>
          <p:nvPr/>
        </p:nvSpPr>
        <p:spPr>
          <a:xfrm>
            <a:off x="11480797" y="3719513"/>
            <a:ext cx="177801" cy="3333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2331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10DAF-2D5E-D04B-B2B4-2311F9B33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térkép, képernyőkép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821345A-B3D8-CA3D-7E2D-E15E607B2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941" y="1529278"/>
            <a:ext cx="6989439" cy="3229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4143450-59B8-598D-5598-E07E4BE8A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Többféle jelölés egyszerre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93C8AD-247E-C2FB-494C-0BEC2C4EE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4202743" cy="4754563"/>
          </a:xfrm>
        </p:spPr>
        <p:txBody>
          <a:bodyPr/>
          <a:lstStyle/>
          <a:p>
            <a:r>
              <a:rPr lang="hu-HU" dirty="0"/>
              <a:t>egy pont több </a:t>
            </a:r>
            <a:r>
              <a:rPr lang="hu-HU" dirty="0" err="1"/>
              <a:t>pontjelet</a:t>
            </a:r>
            <a:r>
              <a:rPr lang="hu-HU" dirty="0"/>
              <a:t> is kaphat</a:t>
            </a:r>
          </a:p>
          <a:p>
            <a:pPr lvl="1"/>
            <a:r>
              <a:rPr lang="hu-HU" dirty="0"/>
              <a:t>amelyek külön-külön </a:t>
            </a:r>
            <a:r>
              <a:rPr lang="hu-HU" dirty="0" err="1"/>
              <a:t>testreszabhatóak</a:t>
            </a:r>
            <a:endParaRPr lang="hu-HU" dirty="0"/>
          </a:p>
          <a:p>
            <a:pPr lvl="1"/>
            <a:r>
              <a:rPr lang="hu-HU" dirty="0"/>
              <a:t>sorrendjük változtatható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eltérő típusúak is lehetnek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D9003B2-63A9-4E2C-4F59-DF183D5B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1ABD74A0-FC57-2389-FD38-F0BEC725A496}"/>
              </a:ext>
            </a:extLst>
          </p:cNvPr>
          <p:cNvSpPr/>
          <p:nvPr/>
        </p:nvSpPr>
        <p:spPr>
          <a:xfrm>
            <a:off x="7934325" y="4557864"/>
            <a:ext cx="3590925" cy="164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0667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A9FC9-D2AC-23AC-B73A-6AB1AD076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8A647B-FBD6-2B18-7041-D0CC7467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Többféle jelölés egyszerre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174D85-1014-C282-FC77-0223598E4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4202743" cy="4754563"/>
          </a:xfrm>
        </p:spPr>
        <p:txBody>
          <a:bodyPr/>
          <a:lstStyle/>
          <a:p>
            <a:r>
              <a:rPr lang="hu-HU" dirty="0"/>
              <a:t>egy pont több </a:t>
            </a:r>
            <a:r>
              <a:rPr lang="hu-HU" dirty="0" err="1"/>
              <a:t>pontjelet</a:t>
            </a:r>
            <a:r>
              <a:rPr lang="hu-HU" dirty="0"/>
              <a:t> is kaphat</a:t>
            </a:r>
          </a:p>
          <a:p>
            <a:pPr lvl="1"/>
            <a:r>
              <a:rPr lang="hu-HU" dirty="0"/>
              <a:t>amelyek külön-külön </a:t>
            </a:r>
            <a:r>
              <a:rPr lang="hu-HU" dirty="0" err="1"/>
              <a:t>testreszabhatóak</a:t>
            </a:r>
            <a:endParaRPr lang="hu-HU" dirty="0"/>
          </a:p>
          <a:p>
            <a:pPr lvl="1"/>
            <a:r>
              <a:rPr lang="hu-HU" dirty="0"/>
              <a:t>sorrendjük változtatható</a:t>
            </a:r>
          </a:p>
          <a:p>
            <a:pPr lvl="1"/>
            <a:r>
              <a:rPr lang="hu-HU" dirty="0"/>
              <a:t>eltérő típusúak is lehetnek</a:t>
            </a:r>
          </a:p>
          <a:p>
            <a:r>
              <a:rPr lang="hu-HU" dirty="0"/>
              <a:t>és ez nem csak a pontokra igaz</a:t>
            </a:r>
          </a:p>
          <a:p>
            <a:pPr lvl="1"/>
            <a:r>
              <a:rPr lang="hu-HU" dirty="0"/>
              <a:t>vonalakat, poligonokat is lehet egyszerre többféle jelrendszerrel ábrázolni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24DCF5E-1E56-FBDF-9302-033E0E9A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térkép, képernyőkép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5606337-0508-B26D-EB80-2A7FD05EC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941" y="1529278"/>
            <a:ext cx="6989439" cy="32293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4428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CA1E5-C1A6-C0B5-20D5-B2A50B0EB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28369A-DAB9-9562-286D-A090A2746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Szimbólumtípusok pont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AF68B1-1D20-E101-94A3-813033E99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9053183" cy="4754563"/>
          </a:xfrm>
        </p:spPr>
        <p:txBody>
          <a:bodyPr/>
          <a:lstStyle/>
          <a:p>
            <a:r>
              <a:rPr lang="hu-HU" dirty="0"/>
              <a:t>alapértelmezett szimbólumtípus</a:t>
            </a:r>
          </a:p>
          <a:p>
            <a:pPr lvl="1"/>
            <a:r>
              <a:rPr lang="hu-HU" dirty="0" err="1"/>
              <a:t>simple</a:t>
            </a:r>
            <a:r>
              <a:rPr lang="hu-HU" dirty="0"/>
              <a:t> marker: </a:t>
            </a:r>
            <a:r>
              <a:rPr lang="hu-HU"/>
              <a:t>egyszerű szimbólum</a:t>
            </a:r>
            <a:endParaRPr lang="hu-HU" dirty="0"/>
          </a:p>
          <a:p>
            <a:r>
              <a:rPr lang="hu-HU" dirty="0"/>
              <a:t>további szimbólumtípusok</a:t>
            </a:r>
          </a:p>
          <a:p>
            <a:pPr lvl="1"/>
            <a:r>
              <a:rPr lang="hu-HU" dirty="0" err="1"/>
              <a:t>filled</a:t>
            </a:r>
            <a:r>
              <a:rPr lang="hu-HU" dirty="0"/>
              <a:t> marker: egyszerű szimbólum, </a:t>
            </a:r>
            <a:r>
              <a:rPr lang="hu-HU" dirty="0" err="1"/>
              <a:t>sraffos</a:t>
            </a:r>
            <a:r>
              <a:rPr lang="hu-HU" dirty="0"/>
              <a:t> kitöltéssel</a:t>
            </a:r>
          </a:p>
          <a:p>
            <a:pPr lvl="1"/>
            <a:r>
              <a:rPr lang="hu-HU" dirty="0"/>
              <a:t>font marker: karakter választása betűkészletből</a:t>
            </a:r>
          </a:p>
          <a:p>
            <a:pPr lvl="1"/>
            <a:r>
              <a:rPr lang="hu-HU" dirty="0" err="1"/>
              <a:t>raster</a:t>
            </a:r>
            <a:r>
              <a:rPr lang="hu-HU" dirty="0"/>
              <a:t> image marker: rasztergrafikus képfájl (</a:t>
            </a:r>
            <a:r>
              <a:rPr lang="hu-HU" dirty="0" err="1"/>
              <a:t>png</a:t>
            </a:r>
            <a:r>
              <a:rPr lang="hu-HU" dirty="0"/>
              <a:t>, </a:t>
            </a:r>
            <a:r>
              <a:rPr lang="hu-HU" dirty="0" err="1"/>
              <a:t>bmp</a:t>
            </a:r>
            <a:r>
              <a:rPr lang="hu-HU" dirty="0"/>
              <a:t> stb.)</a:t>
            </a:r>
          </a:p>
          <a:p>
            <a:pPr lvl="1"/>
            <a:r>
              <a:rPr lang="hu-HU" dirty="0"/>
              <a:t>SVG marker: választás az elérhető vonalrajzok közül, vagy .</a:t>
            </a:r>
            <a:r>
              <a:rPr lang="hu-HU" dirty="0" err="1"/>
              <a:t>svg</a:t>
            </a:r>
            <a:r>
              <a:rPr lang="hu-HU" dirty="0"/>
              <a:t>-fájl betöltése</a:t>
            </a:r>
          </a:p>
          <a:p>
            <a:pPr lvl="1"/>
            <a:r>
              <a:rPr lang="hu-HU" dirty="0" err="1"/>
              <a:t>animated</a:t>
            </a:r>
            <a:r>
              <a:rPr lang="hu-HU" dirty="0"/>
              <a:t> marker: animált GIF betöltése</a:t>
            </a:r>
          </a:p>
          <a:p>
            <a:pPr lvl="1"/>
            <a:r>
              <a:rPr lang="hu-HU" dirty="0"/>
              <a:t>…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3D16C44-4994-ED2F-669D-E26C78FE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tér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550856F-10C5-835A-5E82-DC5AD6F38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94027" y="1422400"/>
            <a:ext cx="1938076" cy="22724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4142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D9A5D-64F3-7CA5-5636-785BE0C8C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 descr="A képen szöveg, képernyőkép, szoftver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DD799CF-5D9B-223F-74E9-9BFD5F646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2574" y="116285"/>
            <a:ext cx="4339322" cy="28327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546828D-ABF3-4235-8262-74959B16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Gyakorló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B91536-0522-CF59-FB7B-D3DA2250D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804374" cy="4754563"/>
          </a:xfrm>
        </p:spPr>
        <p:txBody>
          <a:bodyPr/>
          <a:lstStyle/>
          <a:p>
            <a:r>
              <a:rPr lang="hu-HU" dirty="0"/>
              <a:t>ábrázold a </a:t>
            </a:r>
            <a:r>
              <a:rPr lang="hu-HU" i="1" dirty="0" err="1"/>
              <a:t>points</a:t>
            </a:r>
            <a:r>
              <a:rPr lang="hu-HU" i="1" dirty="0"/>
              <a:t> of interest </a:t>
            </a:r>
            <a:r>
              <a:rPr lang="hu-HU" dirty="0"/>
              <a:t>réteget nagyméretű, sötét kitöltésű, kör alakú egyszerű szimbólummal</a:t>
            </a:r>
          </a:p>
          <a:p>
            <a:pPr lvl="1"/>
            <a:r>
              <a:rPr lang="hu-HU" dirty="0"/>
              <a:t>kapjon piros, szaggatott körvonalat</a:t>
            </a:r>
          </a:p>
          <a:p>
            <a:r>
              <a:rPr lang="hu-HU" dirty="0"/>
              <a:t>adj hozzá másodlagos, SVG-alapú </a:t>
            </a:r>
            <a:r>
              <a:rPr lang="hu-HU" dirty="0" err="1"/>
              <a:t>pontjelet</a:t>
            </a:r>
            <a:endParaRPr lang="hu-HU" dirty="0"/>
          </a:p>
          <a:p>
            <a:pPr lvl="1"/>
            <a:r>
              <a:rPr lang="hu-HU" dirty="0"/>
              <a:t>győződj meg róla, hogy ez utóbbi kerüljön </a:t>
            </a:r>
            <a:r>
              <a:rPr lang="hu-HU" dirty="0" err="1"/>
              <a:t>felülre</a:t>
            </a:r>
            <a:endParaRPr lang="hu-HU" dirty="0"/>
          </a:p>
          <a:p>
            <a:pPr lvl="1"/>
            <a:r>
              <a:rPr lang="hu-HU" dirty="0"/>
              <a:t>válassz egy zászló formát, adj fehér színt neki</a:t>
            </a:r>
          </a:p>
          <a:p>
            <a:pPr lvl="1"/>
            <a:r>
              <a:rPr lang="hu-HU" dirty="0"/>
              <a:t>vízszintes és függőleges eltolással pozícionáld a kör alakú elsődleges pontjel közepére 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4140559-9BE5-A2A1-0A13-897FE8916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C31473D0-CAF6-6F4E-1024-EA07D1BA5DCB}"/>
              </a:ext>
            </a:extLst>
          </p:cNvPr>
          <p:cNvSpPr/>
          <p:nvPr/>
        </p:nvSpPr>
        <p:spPr>
          <a:xfrm>
            <a:off x="7642574" y="1299285"/>
            <a:ext cx="4208999" cy="10786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Kép 14" descr="A képen szöveg, képernyőkép, szoftver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BF19544-BD5F-ED38-0CF6-01235E802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153" y="3114852"/>
            <a:ext cx="4341743" cy="36268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988AFB4D-86C2-CC4F-9307-532988C0E434}"/>
              </a:ext>
            </a:extLst>
          </p:cNvPr>
          <p:cNvSpPr/>
          <p:nvPr/>
        </p:nvSpPr>
        <p:spPr>
          <a:xfrm>
            <a:off x="7642575" y="4291774"/>
            <a:ext cx="4208998" cy="1061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7D12B507-4AC4-D65E-4A91-24F0B852AB1A}"/>
              </a:ext>
            </a:extLst>
          </p:cNvPr>
          <p:cNvSpPr/>
          <p:nvPr/>
        </p:nvSpPr>
        <p:spPr>
          <a:xfrm>
            <a:off x="11543597" y="3330575"/>
            <a:ext cx="204788" cy="171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4804A476-C120-9870-C990-1B2B1C94702A}"/>
              </a:ext>
            </a:extLst>
          </p:cNvPr>
          <p:cNvSpPr/>
          <p:nvPr/>
        </p:nvSpPr>
        <p:spPr>
          <a:xfrm>
            <a:off x="7640153" y="5935250"/>
            <a:ext cx="4208998" cy="4413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5987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F44E6-84E4-70F5-1A32-A7165E374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CC1720-8896-BDF1-AD17-9100C254D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Megjelenítés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CC6793-D0F0-73F2-FE37-6FED23FDA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246385" cy="4754563"/>
          </a:xfrm>
        </p:spPr>
        <p:txBody>
          <a:bodyPr/>
          <a:lstStyle/>
          <a:p>
            <a:r>
              <a:rPr lang="hu-HU" dirty="0"/>
              <a:t>térkép megjelenése egységes</a:t>
            </a:r>
          </a:p>
          <a:p>
            <a:pPr lvl="1"/>
            <a:r>
              <a:rPr lang="hu-HU" dirty="0"/>
              <a:t>a szerkesztési felületen</a:t>
            </a:r>
          </a:p>
          <a:p>
            <a:pPr lvl="1"/>
            <a:r>
              <a:rPr lang="hu-HU" dirty="0"/>
              <a:t>és a </a:t>
            </a:r>
            <a:r>
              <a:rPr lang="hu-HU" dirty="0">
                <a:solidFill>
                  <a:srgbClr val="FF0000"/>
                </a:solidFill>
              </a:rPr>
              <a:t>nyomtatási elrendezés</a:t>
            </a:r>
            <a:r>
              <a:rPr lang="hu-HU" dirty="0"/>
              <a:t>en</a:t>
            </a:r>
          </a:p>
          <a:p>
            <a:r>
              <a:rPr lang="hu-HU" dirty="0"/>
              <a:t>legfőbb rétegtulajdonságok</a:t>
            </a:r>
          </a:p>
          <a:p>
            <a:pPr lvl="1"/>
            <a:r>
              <a:rPr lang="hu-HU" dirty="0"/>
              <a:t>sorrend</a:t>
            </a:r>
          </a:p>
          <a:p>
            <a:pPr lvl="1"/>
            <a:r>
              <a:rPr lang="hu-HU" dirty="0"/>
              <a:t>láthatóság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áttetszőség</a:t>
            </a:r>
          </a:p>
          <a:p>
            <a:pPr lvl="1"/>
            <a:r>
              <a:rPr lang="hu-HU" dirty="0"/>
              <a:t>feliratozás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jelrendszer</a:t>
            </a:r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9AFCDDD-8B76-1BFD-CCCA-368B0444E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Grafika, szimbólum, clipart, kreativit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5C7D2B7-4668-A715-4F48-42CB3A0066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078" y="3036888"/>
            <a:ext cx="399605" cy="392112"/>
          </a:xfrm>
          <a:prstGeom prst="rect">
            <a:avLst/>
          </a:prstGeom>
        </p:spPr>
      </p:pic>
      <p:pic>
        <p:nvPicPr>
          <p:cNvPr id="9" name="Kép 8" descr="A képen Grafika, szimbólum, clipart, kreativit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700C92B-B87C-C784-AF08-1F1525643B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263" y="3403600"/>
            <a:ext cx="399605" cy="392112"/>
          </a:xfrm>
          <a:prstGeom prst="rect">
            <a:avLst/>
          </a:prstGeom>
        </p:spPr>
      </p:pic>
      <p:pic>
        <p:nvPicPr>
          <p:cNvPr id="11" name="Kép 10" descr="A képen szöveg, képernyőkép, térkép, szoftv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8A91EE6-4068-8BDB-FAB0-4A62B8C0AA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585" y="1422400"/>
            <a:ext cx="4944299" cy="2044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Kép 12" descr="A képen szöveg, képernyőkép, tér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A2A5B3F-C367-675C-DAB7-11A74BCD90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585" y="3632200"/>
            <a:ext cx="4944299" cy="2481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89A3C48B-A2B1-9615-8531-C0A820FCC38C}"/>
              </a:ext>
            </a:extLst>
          </p:cNvPr>
          <p:cNvSpPr/>
          <p:nvPr/>
        </p:nvSpPr>
        <p:spPr>
          <a:xfrm rot="1225821">
            <a:off x="2258041" y="2182939"/>
            <a:ext cx="3406703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H A M A R O S A N </a:t>
            </a:r>
            <a:r>
              <a:rPr lang="hu-HU" sz="28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11366535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DF0CC6-D533-6883-32D3-A279A9676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Vonalak jelrendszere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D8D264A-CB50-33FB-F80D-F68912BB0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212231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ábrázoljuk a </a:t>
            </a:r>
            <a:r>
              <a:rPr lang="hu-HU" i="1" dirty="0" err="1"/>
              <a:t>geologic</a:t>
            </a:r>
            <a:r>
              <a:rPr lang="hu-HU" i="1" dirty="0"/>
              <a:t> </a:t>
            </a:r>
            <a:r>
              <a:rPr lang="hu-HU" i="1" dirty="0" err="1"/>
              <a:t>features</a:t>
            </a:r>
            <a:r>
              <a:rPr lang="hu-HU" i="1" dirty="0"/>
              <a:t> - </a:t>
            </a:r>
            <a:r>
              <a:rPr lang="hu-HU" i="1" dirty="0" err="1"/>
              <a:t>lines</a:t>
            </a:r>
            <a:r>
              <a:rPr lang="hu-HU" dirty="0"/>
              <a:t> réteget vastag vonalakkal </a:t>
            </a:r>
          </a:p>
          <a:p>
            <a:pPr lvl="1"/>
            <a:r>
              <a:rPr lang="hu-HU" dirty="0"/>
              <a:t>a vonal színét a típus (</a:t>
            </a:r>
            <a:r>
              <a:rPr lang="hu-HU" i="1" dirty="0" err="1"/>
              <a:t>type</a:t>
            </a:r>
            <a:r>
              <a:rPr lang="hu-HU" dirty="0"/>
              <a:t> mező) határozza meg</a:t>
            </a:r>
          </a:p>
          <a:p>
            <a:r>
              <a:rPr lang="hu-HU" dirty="0"/>
              <a:t>javaslat színekre:</a:t>
            </a:r>
          </a:p>
          <a:p>
            <a:pPr lvl="1"/>
            <a:r>
              <a:rPr lang="hu-HU" dirty="0"/>
              <a:t>normál vető (</a:t>
            </a:r>
            <a:r>
              <a:rPr lang="hu-HU" dirty="0" err="1"/>
              <a:t>normal</a:t>
            </a:r>
            <a:r>
              <a:rPr lang="hu-HU" dirty="0"/>
              <a:t> fault): piros</a:t>
            </a:r>
          </a:p>
          <a:p>
            <a:pPr lvl="1"/>
            <a:r>
              <a:rPr lang="hu-HU" dirty="0"/>
              <a:t>feltolódás (</a:t>
            </a:r>
            <a:r>
              <a:rPr lang="hu-HU" dirty="0" err="1"/>
              <a:t>reverse</a:t>
            </a:r>
            <a:r>
              <a:rPr lang="hu-HU" dirty="0"/>
              <a:t> fault): kék</a:t>
            </a:r>
          </a:p>
          <a:p>
            <a:pPr lvl="1"/>
            <a:r>
              <a:rPr lang="hu-HU" dirty="0"/>
              <a:t>eltolódás (</a:t>
            </a:r>
            <a:r>
              <a:rPr lang="hu-HU" dirty="0" err="1"/>
              <a:t>strike-slip</a:t>
            </a:r>
            <a:r>
              <a:rPr lang="hu-HU" dirty="0"/>
              <a:t> fault): fekete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54DC93E-A96E-7584-4CEF-62E2D13E9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térkép, diagra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4591CE2-85E3-9CAF-980A-5F3551BBF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0431" y="1422400"/>
            <a:ext cx="6961161" cy="46458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DDB4E3E4-71B2-C6DD-359C-78D0A0C686D7}"/>
              </a:ext>
            </a:extLst>
          </p:cNvPr>
          <p:cNvSpPr/>
          <p:nvPr/>
        </p:nvSpPr>
        <p:spPr>
          <a:xfrm>
            <a:off x="6828312" y="3360717"/>
            <a:ext cx="4928259" cy="3846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5561E48D-0642-B444-F495-0391A5C02A65}"/>
              </a:ext>
            </a:extLst>
          </p:cNvPr>
          <p:cNvSpPr/>
          <p:nvPr/>
        </p:nvSpPr>
        <p:spPr>
          <a:xfrm>
            <a:off x="7013037" y="4392052"/>
            <a:ext cx="210723" cy="5609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26201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43395-6FBE-F630-9AEF-B08727A9F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82F0C1-DD94-59DD-85D8-0C642E11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Gyakorló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3F046D9-81EB-0E3D-6F43-4CB6D97A4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341251" cy="4754563"/>
          </a:xfrm>
        </p:spPr>
        <p:txBody>
          <a:bodyPr/>
          <a:lstStyle/>
          <a:p>
            <a:r>
              <a:rPr lang="hu-HU" dirty="0"/>
              <a:t>jelenítsd meg a közutakat (</a:t>
            </a:r>
            <a:r>
              <a:rPr lang="hu-HU" i="1" dirty="0" err="1"/>
              <a:t>roads</a:t>
            </a:r>
            <a:r>
              <a:rPr lang="hu-HU" dirty="0"/>
              <a:t> réteg)</a:t>
            </a:r>
          </a:p>
          <a:p>
            <a:pPr lvl="1"/>
            <a:r>
              <a:rPr lang="hu-HU" dirty="0"/>
              <a:t>a típusuk (</a:t>
            </a:r>
            <a:r>
              <a:rPr lang="hu-HU" i="1" dirty="0" err="1"/>
              <a:t>fclass</a:t>
            </a:r>
            <a:r>
              <a:rPr lang="hu-HU" dirty="0"/>
              <a:t> mező) szerint színezve</a:t>
            </a:r>
          </a:p>
          <a:p>
            <a:r>
              <a:rPr lang="hu-HU" dirty="0"/>
              <a:t>az elsőrendű (</a:t>
            </a:r>
            <a:r>
              <a:rPr lang="hu-HU" dirty="0" err="1"/>
              <a:t>primary</a:t>
            </a:r>
            <a:r>
              <a:rPr lang="hu-HU" dirty="0"/>
              <a:t>) utaknak adj a többinél vastagabb vonalat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BC157EA-7C75-17CC-B7EC-284FB6209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szoftver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76B1E50-0C6E-EDB6-42C1-91222D02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451" y="1460500"/>
            <a:ext cx="7837923" cy="4587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Nyíl: jobbra mutató 7">
            <a:extLst>
              <a:ext uri="{FF2B5EF4-FFF2-40B4-BE49-F238E27FC236}">
                <a16:creationId xmlns:a16="http://schemas.microsoft.com/office/drawing/2014/main" id="{F1405384-A3E3-2D96-D943-57618304302C}"/>
              </a:ext>
            </a:extLst>
          </p:cNvPr>
          <p:cNvSpPr/>
          <p:nvPr/>
        </p:nvSpPr>
        <p:spPr>
          <a:xfrm>
            <a:off x="7057901" y="3978476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84C2F2DE-9735-3642-A663-08F2818B9500}"/>
              </a:ext>
            </a:extLst>
          </p:cNvPr>
          <p:cNvSpPr/>
          <p:nvPr/>
        </p:nvSpPr>
        <p:spPr>
          <a:xfrm>
            <a:off x="7035800" y="2298701"/>
            <a:ext cx="4851400" cy="9016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30289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0DEC9-076C-677C-0E7D-F3E48187C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BD4435-2728-D495-2B5C-953879A35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Szimbólumtípusok vonal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28F93A-24EC-706D-699D-24D5AD240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4698098" cy="4754563"/>
          </a:xfrm>
        </p:spPr>
        <p:txBody>
          <a:bodyPr/>
          <a:lstStyle/>
          <a:p>
            <a:r>
              <a:rPr lang="hu-HU" dirty="0"/>
              <a:t>vonaltípusok</a:t>
            </a:r>
          </a:p>
          <a:p>
            <a:pPr lvl="1"/>
            <a:r>
              <a:rPr lang="hu-HU" dirty="0" err="1"/>
              <a:t>simple</a:t>
            </a:r>
            <a:r>
              <a:rPr lang="hu-HU" dirty="0"/>
              <a:t> line (alapértelmezett)</a:t>
            </a:r>
          </a:p>
          <a:p>
            <a:pPr lvl="1"/>
            <a:r>
              <a:rPr lang="hu-HU" dirty="0" err="1"/>
              <a:t>arrow</a:t>
            </a:r>
            <a:r>
              <a:rPr lang="hu-HU" dirty="0"/>
              <a:t>: kis egyenes vagy íves nyilak</a:t>
            </a:r>
          </a:p>
          <a:p>
            <a:pPr lvl="1"/>
            <a:r>
              <a:rPr lang="hu-HU" dirty="0" err="1"/>
              <a:t>hashed</a:t>
            </a:r>
            <a:r>
              <a:rPr lang="hu-HU" dirty="0"/>
              <a:t> line: rövid, keresztirányú vonalkák</a:t>
            </a:r>
          </a:p>
          <a:p>
            <a:pPr lvl="1"/>
            <a:r>
              <a:rPr lang="hu-HU" dirty="0" err="1"/>
              <a:t>lineburst</a:t>
            </a:r>
            <a:r>
              <a:rPr lang="hu-HU" dirty="0"/>
              <a:t>: vastag vonal, keresztirányú színátmenettel</a:t>
            </a:r>
          </a:p>
          <a:p>
            <a:pPr lvl="1"/>
            <a:r>
              <a:rPr lang="hu-HU" dirty="0" err="1"/>
              <a:t>interpolated</a:t>
            </a:r>
            <a:r>
              <a:rPr lang="hu-HU" dirty="0"/>
              <a:t> line: mezőértéktől függő (dinamikus) vastagság vagy szín</a:t>
            </a:r>
          </a:p>
          <a:p>
            <a:pPr lvl="1"/>
            <a:r>
              <a:rPr lang="hu-HU" dirty="0"/>
              <a:t>marker line: pontjelsorozat</a:t>
            </a:r>
          </a:p>
          <a:p>
            <a:pPr lvl="1"/>
            <a:r>
              <a:rPr lang="hu-HU" dirty="0" err="1"/>
              <a:t>raster</a:t>
            </a:r>
            <a:r>
              <a:rPr lang="hu-HU" dirty="0"/>
              <a:t> line: rasztergrafikus képek sorozata</a:t>
            </a:r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26CD263-F088-7FAD-FB70-EAB9459CC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65EB76D9-F807-59D4-853D-4ED422A92A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359" y="1554977"/>
            <a:ext cx="3178722" cy="179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E2B28C6-AB8C-F4B4-E873-7FADE2C9C3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99" y="1554976"/>
            <a:ext cx="3190654" cy="179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3EB7D0D-E8FD-D513-F223-53C1C76F07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99" y="3509088"/>
            <a:ext cx="3178722" cy="1742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9FAC04A-4CDA-E65E-D329-4D35A6E975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359" y="3509087"/>
            <a:ext cx="3178723" cy="1742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B30FC026-1A09-E085-1F0B-2EB63C0065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359" y="5423504"/>
            <a:ext cx="3178722" cy="1285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95C9C53-8AAE-26F8-7120-E20E55814A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924" y="5423504"/>
            <a:ext cx="1171098" cy="12603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58852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A7D7A-C7E4-5DFE-143E-93F768EF0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CD640D-BA11-EAC7-E432-7F3908C8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Szimbólumtípusok vonal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6A7BB6-8F54-C0E5-1B75-800CDBE97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4698098" cy="4754563"/>
          </a:xfrm>
        </p:spPr>
        <p:txBody>
          <a:bodyPr/>
          <a:lstStyle/>
          <a:p>
            <a:r>
              <a:rPr lang="hu-HU" dirty="0"/>
              <a:t>vonaltípusok</a:t>
            </a:r>
          </a:p>
          <a:p>
            <a:pPr lvl="1"/>
            <a:r>
              <a:rPr lang="hu-HU" dirty="0" err="1">
                <a:solidFill>
                  <a:srgbClr val="FF0000"/>
                </a:solidFill>
              </a:rPr>
              <a:t>simple</a:t>
            </a:r>
            <a:r>
              <a:rPr lang="hu-HU" dirty="0">
                <a:solidFill>
                  <a:srgbClr val="FF0000"/>
                </a:solidFill>
              </a:rPr>
              <a:t> line (alapértelmezett)</a:t>
            </a:r>
          </a:p>
          <a:p>
            <a:pPr lvl="1"/>
            <a:r>
              <a:rPr lang="hu-HU" dirty="0" err="1"/>
              <a:t>arrow</a:t>
            </a:r>
            <a:r>
              <a:rPr lang="hu-HU" dirty="0"/>
              <a:t>: kis egyenes vagy íves nyilak</a:t>
            </a:r>
          </a:p>
          <a:p>
            <a:pPr lvl="1"/>
            <a:r>
              <a:rPr lang="hu-HU" dirty="0" err="1"/>
              <a:t>hashed</a:t>
            </a:r>
            <a:r>
              <a:rPr lang="hu-HU" dirty="0"/>
              <a:t> line: rövid, keresztirányú vonalkák</a:t>
            </a:r>
          </a:p>
          <a:p>
            <a:pPr lvl="1"/>
            <a:r>
              <a:rPr lang="hu-HU" dirty="0" err="1"/>
              <a:t>lineburst</a:t>
            </a:r>
            <a:r>
              <a:rPr lang="hu-HU" dirty="0"/>
              <a:t>: vastag vonal, keresztirányú színátmenettel</a:t>
            </a:r>
          </a:p>
          <a:p>
            <a:pPr lvl="1"/>
            <a:r>
              <a:rPr lang="hu-HU" dirty="0" err="1"/>
              <a:t>interpolated</a:t>
            </a:r>
            <a:r>
              <a:rPr lang="hu-HU" dirty="0"/>
              <a:t> line: mezőértéktől függő (dinamikus) vastagság vagy szín</a:t>
            </a:r>
          </a:p>
          <a:p>
            <a:pPr lvl="1"/>
            <a:r>
              <a:rPr lang="hu-HU" dirty="0"/>
              <a:t>marker line: pontjelsorozat</a:t>
            </a:r>
          </a:p>
          <a:p>
            <a:pPr lvl="1"/>
            <a:r>
              <a:rPr lang="hu-HU" dirty="0" err="1"/>
              <a:t>raster</a:t>
            </a:r>
            <a:r>
              <a:rPr lang="hu-HU" dirty="0"/>
              <a:t> line: rasztergrafikus képek sorozata</a:t>
            </a:r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3137A37-F1B5-5805-B380-0A708B894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DE49A4D3-DE44-0470-3251-CB7A1CD27C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359" y="1554977"/>
            <a:ext cx="3178722" cy="179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0742A092-346C-F424-0113-ACCD1B531A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99" y="1554976"/>
            <a:ext cx="3190654" cy="179105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44270CAE-A804-288B-8917-FF34DD38D5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99" y="3509088"/>
            <a:ext cx="3178722" cy="1742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C1E7088-A8E4-5C30-2EBF-C31C330E8D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359" y="3509087"/>
            <a:ext cx="3178723" cy="1742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94B75C3D-19DA-1088-5232-19A7AB1F46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359" y="5423504"/>
            <a:ext cx="3178722" cy="1285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A02028C-FA20-1813-38B2-757012023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924" y="5423504"/>
            <a:ext cx="1171098" cy="12603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5534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9D63C-8984-8502-3481-0E4EEBFBE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EF03DC-B040-9CBE-9873-25F2416B4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Szimbólumtípusok vonal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0A9571-1927-6E2A-95F8-FA7BFB61B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4698098" cy="4754563"/>
          </a:xfrm>
        </p:spPr>
        <p:txBody>
          <a:bodyPr/>
          <a:lstStyle/>
          <a:p>
            <a:r>
              <a:rPr lang="hu-HU" dirty="0"/>
              <a:t>vonaltípusok</a:t>
            </a:r>
          </a:p>
          <a:p>
            <a:pPr lvl="1"/>
            <a:r>
              <a:rPr lang="hu-HU" dirty="0" err="1"/>
              <a:t>simple</a:t>
            </a:r>
            <a:r>
              <a:rPr lang="hu-HU" dirty="0"/>
              <a:t> line (alapértelmezett)</a:t>
            </a:r>
          </a:p>
          <a:p>
            <a:pPr lvl="1"/>
            <a:r>
              <a:rPr lang="hu-HU" dirty="0" err="1">
                <a:solidFill>
                  <a:srgbClr val="FF0000"/>
                </a:solidFill>
              </a:rPr>
              <a:t>arrow</a:t>
            </a:r>
            <a:r>
              <a:rPr lang="hu-HU" dirty="0">
                <a:solidFill>
                  <a:srgbClr val="FF0000"/>
                </a:solidFill>
              </a:rPr>
              <a:t>: kis egyenes vagy íves nyilak</a:t>
            </a:r>
          </a:p>
          <a:p>
            <a:pPr lvl="1"/>
            <a:r>
              <a:rPr lang="hu-HU" dirty="0" err="1"/>
              <a:t>hashed</a:t>
            </a:r>
            <a:r>
              <a:rPr lang="hu-HU" dirty="0"/>
              <a:t> line: rövid, keresztirányú vonalkák</a:t>
            </a:r>
          </a:p>
          <a:p>
            <a:pPr lvl="1"/>
            <a:r>
              <a:rPr lang="hu-HU" dirty="0" err="1"/>
              <a:t>lineburst</a:t>
            </a:r>
            <a:r>
              <a:rPr lang="hu-HU" dirty="0"/>
              <a:t>: vastag vonal, keresztirányú színátmenettel</a:t>
            </a:r>
          </a:p>
          <a:p>
            <a:pPr lvl="1"/>
            <a:r>
              <a:rPr lang="hu-HU" dirty="0" err="1"/>
              <a:t>interpolated</a:t>
            </a:r>
            <a:r>
              <a:rPr lang="hu-HU" dirty="0"/>
              <a:t> line: mezőértéktől függő (dinamikus) vastagság vagy szín</a:t>
            </a:r>
          </a:p>
          <a:p>
            <a:pPr lvl="1"/>
            <a:r>
              <a:rPr lang="hu-HU" dirty="0"/>
              <a:t>marker line: pontjelsorozat</a:t>
            </a:r>
          </a:p>
          <a:p>
            <a:pPr lvl="1"/>
            <a:r>
              <a:rPr lang="hu-HU" dirty="0" err="1"/>
              <a:t>raster</a:t>
            </a:r>
            <a:r>
              <a:rPr lang="hu-HU" dirty="0"/>
              <a:t> line: rasztergrafikus képek sorozata</a:t>
            </a:r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F55DA10-2CB6-D371-596C-DF95043F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909683C8-B2C2-77E2-8079-3692B1EEAF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359" y="1554977"/>
            <a:ext cx="3178722" cy="179105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3CD6510-3E50-8472-F682-453414B650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99" y="1554976"/>
            <a:ext cx="3190654" cy="179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4B377A26-EC13-17A8-DDED-A4867F8974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99" y="3509088"/>
            <a:ext cx="3178722" cy="1742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E36DD3F9-73BA-D8D4-121E-A9D64C53AA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359" y="3509087"/>
            <a:ext cx="3178723" cy="1742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C90672E0-EE97-8DF4-1D4E-366CC6B915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359" y="5423504"/>
            <a:ext cx="3178722" cy="1285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B87833A-FF77-EEB7-D3F9-16B34EC5CC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924" y="5423504"/>
            <a:ext cx="1171098" cy="12603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88798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6413D-A1CD-9ED8-4425-D4C876436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CBDD76-0369-EED2-C6C6-88B9AF018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Szimbólumtípusok vonal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FE24BF-E9B4-367E-D949-F5A84FC06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4698098" cy="4754563"/>
          </a:xfrm>
        </p:spPr>
        <p:txBody>
          <a:bodyPr/>
          <a:lstStyle/>
          <a:p>
            <a:r>
              <a:rPr lang="hu-HU" dirty="0"/>
              <a:t>vonaltípusok</a:t>
            </a:r>
          </a:p>
          <a:p>
            <a:pPr lvl="1"/>
            <a:r>
              <a:rPr lang="hu-HU" dirty="0" err="1"/>
              <a:t>simple</a:t>
            </a:r>
            <a:r>
              <a:rPr lang="hu-HU" dirty="0"/>
              <a:t> line (alapértelmezett)</a:t>
            </a:r>
          </a:p>
          <a:p>
            <a:pPr lvl="1"/>
            <a:r>
              <a:rPr lang="hu-HU" dirty="0" err="1"/>
              <a:t>arrow</a:t>
            </a:r>
            <a:r>
              <a:rPr lang="hu-HU" dirty="0"/>
              <a:t>: kis egyenes vagy íves nyilak</a:t>
            </a:r>
          </a:p>
          <a:p>
            <a:pPr lvl="1"/>
            <a:r>
              <a:rPr lang="hu-HU" dirty="0" err="1">
                <a:solidFill>
                  <a:srgbClr val="FF0000"/>
                </a:solidFill>
              </a:rPr>
              <a:t>hashed</a:t>
            </a:r>
            <a:r>
              <a:rPr lang="hu-HU" dirty="0">
                <a:solidFill>
                  <a:srgbClr val="FF0000"/>
                </a:solidFill>
              </a:rPr>
              <a:t> line: rövid, keresztirányú vonalkák</a:t>
            </a:r>
          </a:p>
          <a:p>
            <a:pPr lvl="1"/>
            <a:r>
              <a:rPr lang="hu-HU" dirty="0" err="1"/>
              <a:t>lineburst</a:t>
            </a:r>
            <a:r>
              <a:rPr lang="hu-HU" dirty="0"/>
              <a:t>: vastag vonal, keresztirányú színátmenettel</a:t>
            </a:r>
          </a:p>
          <a:p>
            <a:pPr lvl="1"/>
            <a:r>
              <a:rPr lang="hu-HU" dirty="0" err="1"/>
              <a:t>interpolated</a:t>
            </a:r>
            <a:r>
              <a:rPr lang="hu-HU" dirty="0"/>
              <a:t> line: mezőértéktől függő (dinamikus) vastagság vagy szín</a:t>
            </a:r>
          </a:p>
          <a:p>
            <a:pPr lvl="1"/>
            <a:r>
              <a:rPr lang="hu-HU" dirty="0"/>
              <a:t>marker line: pontjelsorozat</a:t>
            </a:r>
          </a:p>
          <a:p>
            <a:pPr lvl="1"/>
            <a:r>
              <a:rPr lang="hu-HU" dirty="0" err="1"/>
              <a:t>raster</a:t>
            </a:r>
            <a:r>
              <a:rPr lang="hu-HU" dirty="0"/>
              <a:t> line: rasztergrafikus képek sorozata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E088AA-C3C4-8278-6848-300BE2E7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1DD260B-48A1-AEFF-C7BA-F7A16F0C7A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359" y="1554977"/>
            <a:ext cx="3178722" cy="179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7C7EE2A-7B62-772F-D982-0FDC61FAF1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99" y="1554976"/>
            <a:ext cx="3190654" cy="179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EC6D03D2-3447-8AE3-64E1-6E438F69B2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99" y="3509088"/>
            <a:ext cx="3178722" cy="174223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CE25650C-8B5E-7751-2B06-8FAF332B9E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359" y="3509087"/>
            <a:ext cx="3178723" cy="1742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3EB2F0F6-10E1-BCCF-6BF4-EAD45A97B2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359" y="5423504"/>
            <a:ext cx="3178722" cy="1285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4E7154F-6A41-7130-5D35-FAB86123DF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924" y="5423504"/>
            <a:ext cx="1171098" cy="12603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30594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07DA8-443A-1BF2-B7E6-24E9EC3E5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BC40BE-3237-F03B-71D3-717069CF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Szimbólumtípusok vonal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D71B66-F1FC-35CD-1EA8-C2CA9B76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4698098" cy="4754563"/>
          </a:xfrm>
        </p:spPr>
        <p:txBody>
          <a:bodyPr/>
          <a:lstStyle/>
          <a:p>
            <a:r>
              <a:rPr lang="hu-HU" dirty="0"/>
              <a:t>vonaltípusok</a:t>
            </a:r>
          </a:p>
          <a:p>
            <a:pPr lvl="1"/>
            <a:r>
              <a:rPr lang="hu-HU" dirty="0" err="1"/>
              <a:t>simple</a:t>
            </a:r>
            <a:r>
              <a:rPr lang="hu-HU" dirty="0"/>
              <a:t> line (alapértelmezett)</a:t>
            </a:r>
          </a:p>
          <a:p>
            <a:pPr lvl="1"/>
            <a:r>
              <a:rPr lang="hu-HU" dirty="0" err="1"/>
              <a:t>arrow</a:t>
            </a:r>
            <a:r>
              <a:rPr lang="hu-HU" dirty="0"/>
              <a:t>: kis egyenes vagy íves nyilak</a:t>
            </a:r>
          </a:p>
          <a:p>
            <a:pPr lvl="1"/>
            <a:r>
              <a:rPr lang="hu-HU" dirty="0" err="1"/>
              <a:t>hashed</a:t>
            </a:r>
            <a:r>
              <a:rPr lang="hu-HU" dirty="0"/>
              <a:t> line: rövid, keresztirányú vonalkák</a:t>
            </a:r>
          </a:p>
          <a:p>
            <a:pPr lvl="1"/>
            <a:r>
              <a:rPr lang="hu-HU" dirty="0" err="1">
                <a:solidFill>
                  <a:srgbClr val="FF0000"/>
                </a:solidFill>
              </a:rPr>
              <a:t>lineburst</a:t>
            </a:r>
            <a:r>
              <a:rPr lang="hu-HU" dirty="0">
                <a:solidFill>
                  <a:srgbClr val="FF0000"/>
                </a:solidFill>
              </a:rPr>
              <a:t>: vastag vonal, keresztirányú színátmenettel</a:t>
            </a:r>
          </a:p>
          <a:p>
            <a:pPr lvl="1"/>
            <a:r>
              <a:rPr lang="hu-HU" dirty="0" err="1"/>
              <a:t>interpolated</a:t>
            </a:r>
            <a:r>
              <a:rPr lang="hu-HU" dirty="0"/>
              <a:t> line: mezőértéktől függő (dinamikus) vastagság vagy szín</a:t>
            </a:r>
          </a:p>
          <a:p>
            <a:pPr lvl="1"/>
            <a:r>
              <a:rPr lang="hu-HU" dirty="0"/>
              <a:t>marker line: pontjelsorozat</a:t>
            </a:r>
          </a:p>
          <a:p>
            <a:pPr lvl="1"/>
            <a:r>
              <a:rPr lang="hu-HU" dirty="0" err="1"/>
              <a:t>raster</a:t>
            </a:r>
            <a:r>
              <a:rPr lang="hu-HU" dirty="0"/>
              <a:t> line: rasztergrafikus képek sorozata</a:t>
            </a:r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12D41ED-80BF-DA12-11BF-A7239E5C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EC7241B7-A868-059D-A5FB-883D06B6E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359" y="1554977"/>
            <a:ext cx="3178722" cy="179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77257FE-4CA6-4EA0-F952-7292E92D4B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99" y="1554976"/>
            <a:ext cx="3190654" cy="179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6B9A578-6192-9B15-BBE7-03A1CDE620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99" y="3509088"/>
            <a:ext cx="3178722" cy="1742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045952D8-CB8E-0045-A996-27FFE3133B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359" y="3509087"/>
            <a:ext cx="3178723" cy="174223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8FA95F26-F690-5C39-5A84-F720E43CBB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359" y="5423504"/>
            <a:ext cx="3178722" cy="1285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40889AB-BB2D-84B0-0E83-19C08EE477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924" y="5423504"/>
            <a:ext cx="1171098" cy="12603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41311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50B68-F0F5-E29E-55D4-5B8D0789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4A4BCF-9819-F545-EEFC-C7221123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Szimbólumtípusok vonal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1E9E8E1-1524-E449-1008-4CF7062EB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4698098" cy="4754563"/>
          </a:xfrm>
        </p:spPr>
        <p:txBody>
          <a:bodyPr/>
          <a:lstStyle/>
          <a:p>
            <a:r>
              <a:rPr lang="hu-HU" dirty="0"/>
              <a:t>vonaltípusok</a:t>
            </a:r>
          </a:p>
          <a:p>
            <a:pPr lvl="1"/>
            <a:r>
              <a:rPr lang="hu-HU" dirty="0" err="1"/>
              <a:t>simple</a:t>
            </a:r>
            <a:r>
              <a:rPr lang="hu-HU" dirty="0"/>
              <a:t> line (alapértelmezett)</a:t>
            </a:r>
          </a:p>
          <a:p>
            <a:pPr lvl="1"/>
            <a:r>
              <a:rPr lang="hu-HU" dirty="0" err="1"/>
              <a:t>arrow</a:t>
            </a:r>
            <a:r>
              <a:rPr lang="hu-HU" dirty="0"/>
              <a:t>: kis egyenes vagy íves nyilak</a:t>
            </a:r>
          </a:p>
          <a:p>
            <a:pPr lvl="1"/>
            <a:r>
              <a:rPr lang="hu-HU" dirty="0" err="1"/>
              <a:t>hashed</a:t>
            </a:r>
            <a:r>
              <a:rPr lang="hu-HU" dirty="0"/>
              <a:t> line: rövid, keresztirányú vonalkák</a:t>
            </a:r>
          </a:p>
          <a:p>
            <a:pPr lvl="1"/>
            <a:r>
              <a:rPr lang="hu-HU" dirty="0" err="1"/>
              <a:t>lineburst</a:t>
            </a:r>
            <a:r>
              <a:rPr lang="hu-HU" dirty="0"/>
              <a:t>: vastag vonal, keresztirányú színátmenettel</a:t>
            </a:r>
          </a:p>
          <a:p>
            <a:pPr lvl="1"/>
            <a:r>
              <a:rPr lang="hu-HU" dirty="0" err="1"/>
              <a:t>interpolated</a:t>
            </a:r>
            <a:r>
              <a:rPr lang="hu-HU" dirty="0"/>
              <a:t> line: mezőértéktől függő (dinamikus) vastagság vagy szín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marker line: pontjelsorozat</a:t>
            </a:r>
          </a:p>
          <a:p>
            <a:pPr lvl="1"/>
            <a:r>
              <a:rPr lang="hu-HU" dirty="0" err="1"/>
              <a:t>raster</a:t>
            </a:r>
            <a:r>
              <a:rPr lang="hu-HU" dirty="0"/>
              <a:t> line: rasztergrafikus képek sorozata</a:t>
            </a:r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C8F4B40-C592-5885-DD94-6120743EC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85F5A9A-AD1A-0874-A0C8-5B349F3E3D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359" y="1554977"/>
            <a:ext cx="3178722" cy="179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231F7E1-22C7-A3EF-CB2F-0358EC7D06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99" y="1554976"/>
            <a:ext cx="3190654" cy="179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29BDD1D9-B32D-5CED-19FA-E9CA07D9BC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99" y="3509088"/>
            <a:ext cx="3178722" cy="1742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E7C6AC31-F6B2-D334-A7C8-AA9B5B86B3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359" y="3509087"/>
            <a:ext cx="3178723" cy="1742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723471D7-A696-E2D5-B953-72819C5D95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359" y="5423504"/>
            <a:ext cx="3178722" cy="128572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Kép 4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870F6E0-E345-A27E-55A2-C3A9EE0EB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924" y="5423504"/>
            <a:ext cx="1171098" cy="12603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65634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0DEC9-076C-677C-0E7D-F3E48187C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BD4435-2728-D495-2B5C-953879A35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Gyakorló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28F93A-24EC-706D-699D-24D5AD240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683776" cy="4754563"/>
          </a:xfrm>
        </p:spPr>
        <p:txBody>
          <a:bodyPr/>
          <a:lstStyle/>
          <a:p>
            <a:r>
              <a:rPr lang="hu-HU" dirty="0"/>
              <a:t>ábrázold a </a:t>
            </a:r>
            <a:r>
              <a:rPr lang="hu-HU" i="1" dirty="0" err="1"/>
              <a:t>watercourses</a:t>
            </a:r>
            <a:r>
              <a:rPr lang="hu-HU" dirty="0"/>
              <a:t> réteget dupla kék vonallal</a:t>
            </a:r>
          </a:p>
          <a:p>
            <a:pPr lvl="1"/>
            <a:r>
              <a:rPr lang="hu-HU" dirty="0"/>
              <a:t>a második vonal létrehozásához használd a "</a:t>
            </a:r>
            <a:r>
              <a:rPr lang="hu-HU" dirty="0" err="1"/>
              <a:t>duplicate</a:t>
            </a:r>
            <a:r>
              <a:rPr lang="hu-HU" dirty="0"/>
              <a:t> </a:t>
            </a:r>
            <a:r>
              <a:rPr lang="hu-HU" dirty="0" err="1"/>
              <a:t>symbol</a:t>
            </a:r>
            <a:r>
              <a:rPr lang="hu-HU" dirty="0"/>
              <a:t> </a:t>
            </a:r>
            <a:r>
              <a:rPr lang="hu-HU" dirty="0" err="1"/>
              <a:t>layer</a:t>
            </a:r>
            <a:r>
              <a:rPr lang="hu-HU" dirty="0"/>
              <a:t>" opciót</a:t>
            </a:r>
          </a:p>
          <a:p>
            <a:pPr lvl="1"/>
            <a:r>
              <a:rPr lang="hu-HU" dirty="0"/>
              <a:t>és alkalmazz pozitív és negatív eltolást</a:t>
            </a:r>
          </a:p>
          <a:p>
            <a:pPr lvl="1"/>
            <a:r>
              <a:rPr lang="hu-HU" dirty="0"/>
              <a:t>a két vonal között jeleníts meg nyílfejeket (elforgatott háromszögeket, körvonalszín nélkül)</a:t>
            </a:r>
          </a:p>
          <a:p>
            <a:r>
              <a:rPr lang="hu-HU" dirty="0"/>
              <a:t>ábrázold a vasutat dupla piros vonallal és rá merőleges szálkákkal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26CD263-F088-7FAD-FB70-EAB9459CC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diagram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E02250D-5068-806B-38F2-DCAA2B3535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973" y="4591870"/>
            <a:ext cx="4478956" cy="2089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 descr="A képen szöveg, képernyőkép, diagram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F216C6E-EA5A-F467-E42B-81CA1DEB9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974" y="407909"/>
            <a:ext cx="4478955" cy="2239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 descr="A képen szöveg, szoftver, Számítógépes ikon, Multimédiás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E59E97D-0785-5076-BC1E-1C5A8C5C6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973" y="2764184"/>
            <a:ext cx="4483244" cy="1708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B3238B30-C61B-333D-BCEA-BB284D543E6B}"/>
              </a:ext>
            </a:extLst>
          </p:cNvPr>
          <p:cNvSpPr/>
          <p:nvPr/>
        </p:nvSpPr>
        <p:spPr>
          <a:xfrm>
            <a:off x="8358808" y="4263887"/>
            <a:ext cx="3508513" cy="1682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27A803AA-13F2-68DC-4DF2-327443A000AE}"/>
              </a:ext>
            </a:extLst>
          </p:cNvPr>
          <p:cNvSpPr/>
          <p:nvPr/>
        </p:nvSpPr>
        <p:spPr>
          <a:xfrm>
            <a:off x="11647833" y="2930939"/>
            <a:ext cx="156817" cy="1424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E53E84E4-B41C-F8A5-9868-DF2CCD8D9F6F}"/>
              </a:ext>
            </a:extLst>
          </p:cNvPr>
          <p:cNvSpPr/>
          <p:nvPr/>
        </p:nvSpPr>
        <p:spPr>
          <a:xfrm>
            <a:off x="11677650" y="1431237"/>
            <a:ext cx="127000" cy="1308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EB877054-E9B3-3D97-E98D-FDCB27FCFDE8}"/>
              </a:ext>
            </a:extLst>
          </p:cNvPr>
          <p:cNvSpPr/>
          <p:nvPr/>
        </p:nvSpPr>
        <p:spPr>
          <a:xfrm>
            <a:off x="9309101" y="2203449"/>
            <a:ext cx="2558220" cy="1141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49259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39539-FA7D-E7A7-1ADE-417AF559C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D45BB0-AB30-8330-675A-D73920907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Szimbólumtípusok poligon esetén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AB4519-BC65-FD69-C1EA-0DE61E846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8470657" cy="4754563"/>
          </a:xfrm>
        </p:spPr>
        <p:txBody>
          <a:bodyPr/>
          <a:lstStyle/>
          <a:p>
            <a:r>
              <a:rPr lang="hu-HU" dirty="0"/>
              <a:t>poligontípusok</a:t>
            </a:r>
          </a:p>
          <a:p>
            <a:pPr lvl="1"/>
            <a:r>
              <a:rPr lang="hu-HU" dirty="0"/>
              <a:t>sokféle lehetőség</a:t>
            </a:r>
          </a:p>
          <a:p>
            <a:pPr lvl="1"/>
            <a:r>
              <a:rPr lang="hu-HU" dirty="0"/>
              <a:t>külön </a:t>
            </a:r>
            <a:r>
              <a:rPr lang="hu-HU" dirty="0" err="1"/>
              <a:t>testreszabhatjuk</a:t>
            </a:r>
            <a:r>
              <a:rPr lang="hu-HU" dirty="0"/>
              <a:t> a kitöltést és a körvonalat</a:t>
            </a:r>
          </a:p>
          <a:p>
            <a:pPr lvl="1"/>
            <a:r>
              <a:rPr lang="hu-HU" dirty="0"/>
              <a:t>nem nézzük végig őket, de néhányat később kipróbálunk (</a:t>
            </a:r>
            <a:r>
              <a:rPr lang="hu-HU" dirty="0" err="1"/>
              <a:t>kőzetsraffok</a:t>
            </a:r>
            <a:r>
              <a:rPr lang="hu-HU" dirty="0"/>
              <a:t>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861CE8-8F7C-DF98-B064-35DAF7801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FE2721E-CBA1-BA86-FCAE-AA76ECA6B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08857" y="1422400"/>
            <a:ext cx="2724393" cy="46340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6193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BA9EEF-6DEF-9A1F-3767-1404E5312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Áttetszőség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B6C2B01-62D1-6CAB-DC39-D1797A9DB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5E48927-37CD-61C6-0FB6-500582EE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18:15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34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E99EA-98B2-5928-6D34-AF7BFE9A3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E86B4A-447E-89FC-403F-3A32C0C1A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Gyakorló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6F7511-B1AD-5D15-275C-14473F4C1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021475" cy="4754563"/>
          </a:xfrm>
        </p:spPr>
        <p:txBody>
          <a:bodyPr/>
          <a:lstStyle/>
          <a:p>
            <a:r>
              <a:rPr lang="hu-HU" dirty="0"/>
              <a:t>ábrázold a felszínborítási poligonokat </a:t>
            </a:r>
            <a:r>
              <a:rPr lang="hu-HU" i="1" dirty="0"/>
              <a:t>(</a:t>
            </a:r>
            <a:r>
              <a:rPr lang="hu-HU" i="1" dirty="0" err="1"/>
              <a:t>land</a:t>
            </a:r>
            <a:r>
              <a:rPr lang="hu-HU" i="1" dirty="0"/>
              <a:t> </a:t>
            </a:r>
            <a:r>
              <a:rPr lang="hu-HU" i="1" dirty="0" err="1"/>
              <a:t>cover</a:t>
            </a:r>
            <a:r>
              <a:rPr lang="hu-HU" dirty="0"/>
              <a:t> réteg</a:t>
            </a:r>
            <a:r>
              <a:rPr lang="hu-HU" i="1" dirty="0"/>
              <a:t>)</a:t>
            </a:r>
          </a:p>
          <a:p>
            <a:pPr lvl="1"/>
            <a:r>
              <a:rPr lang="hu-HU" dirty="0"/>
              <a:t>a területük (</a:t>
            </a:r>
            <a:r>
              <a:rPr lang="hu-HU" i="1" dirty="0" err="1"/>
              <a:t>Shape_Area</a:t>
            </a:r>
            <a:r>
              <a:rPr lang="hu-HU" dirty="0"/>
              <a:t> mező) alapján színezve</a:t>
            </a:r>
          </a:p>
          <a:p>
            <a:r>
              <a:rPr lang="hu-HU" dirty="0"/>
              <a:t>alkalmazz 6 intervallumot</a:t>
            </a:r>
          </a:p>
          <a:p>
            <a:pPr lvl="1"/>
            <a:r>
              <a:rPr lang="hu-HU" dirty="0"/>
              <a:t>úgy, hogy minden intervallumba kb. azonos számú poligon kerüljön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8D98807-92D8-F443-EAF6-421C342B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szoftver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664AC66-7A0C-54E7-F7ED-88AE4BCEC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676" y="1422400"/>
            <a:ext cx="7179924" cy="4659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FF1CAC59-064D-BE42-6A0C-36F510A7E821}"/>
              </a:ext>
            </a:extLst>
          </p:cNvPr>
          <p:cNvSpPr/>
          <p:nvPr/>
        </p:nvSpPr>
        <p:spPr>
          <a:xfrm>
            <a:off x="7282482" y="2906739"/>
            <a:ext cx="4496767" cy="3825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206B8631-27C1-AF39-CB50-6A773A086384}"/>
              </a:ext>
            </a:extLst>
          </p:cNvPr>
          <p:cNvSpPr/>
          <p:nvPr/>
        </p:nvSpPr>
        <p:spPr>
          <a:xfrm>
            <a:off x="10817101" y="5329040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BF83BF14-25CF-850A-3638-309275640519}"/>
              </a:ext>
            </a:extLst>
          </p:cNvPr>
          <p:cNvSpPr/>
          <p:nvPr/>
        </p:nvSpPr>
        <p:spPr>
          <a:xfrm>
            <a:off x="7120099" y="5329039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47187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39539-FA7D-E7A7-1ADE-417AF559C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D45BB0-AB30-8330-675A-D73920907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Gyakorló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AB4519-BC65-FD69-C1EA-0DE61E846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018746" cy="4754563"/>
          </a:xfrm>
        </p:spPr>
        <p:txBody>
          <a:bodyPr/>
          <a:lstStyle/>
          <a:p>
            <a:r>
              <a:rPr lang="hu-HU" dirty="0"/>
              <a:t>ábrázold a </a:t>
            </a:r>
            <a:r>
              <a:rPr lang="hu-HU" i="1" dirty="0" err="1"/>
              <a:t>water</a:t>
            </a:r>
            <a:r>
              <a:rPr lang="hu-HU" i="1" dirty="0"/>
              <a:t> </a:t>
            </a:r>
            <a:r>
              <a:rPr lang="hu-HU" i="1" dirty="0" err="1"/>
              <a:t>bodies</a:t>
            </a:r>
            <a:r>
              <a:rPr lang="hu-HU" dirty="0"/>
              <a:t> réteget ferde, sűrű </a:t>
            </a:r>
            <a:r>
              <a:rPr lang="hu-HU" dirty="0" err="1"/>
              <a:t>sraffal</a:t>
            </a:r>
            <a:r>
              <a:rPr lang="hu-HU" dirty="0"/>
              <a:t> (line </a:t>
            </a:r>
            <a:r>
              <a:rPr lang="hu-HU" dirty="0" err="1"/>
              <a:t>pattern</a:t>
            </a:r>
            <a:r>
              <a:rPr lang="hu-HU" dirty="0"/>
              <a:t> </a:t>
            </a:r>
            <a:r>
              <a:rPr lang="hu-HU" dirty="0" err="1"/>
              <a:t>fill</a:t>
            </a:r>
            <a:r>
              <a:rPr lang="hu-HU" dirty="0"/>
              <a:t>)</a:t>
            </a:r>
          </a:p>
          <a:p>
            <a:r>
              <a:rPr lang="hu-HU" dirty="0"/>
              <a:t>adj hozzá egyszerű, türkiz kitöltést áttetszőséggel</a:t>
            </a:r>
          </a:p>
          <a:p>
            <a:r>
              <a:rPr lang="hu-HU" dirty="0"/>
              <a:t>a poligonok körvonalát vastag, színátmenetes vonallal (outline: </a:t>
            </a:r>
            <a:r>
              <a:rPr lang="hu-HU" dirty="0" err="1"/>
              <a:t>lineburst</a:t>
            </a:r>
            <a:r>
              <a:rPr lang="hu-HU" dirty="0"/>
              <a:t>) jelöld</a:t>
            </a:r>
          </a:p>
          <a:p>
            <a:r>
              <a:rPr lang="hu-HU" dirty="0"/>
              <a:t>a </a:t>
            </a:r>
            <a:r>
              <a:rPr lang="hu-HU" dirty="0" err="1"/>
              <a:t>sraff</a:t>
            </a:r>
            <a:r>
              <a:rPr lang="hu-HU" dirty="0"/>
              <a:t> a türkiz kitöltés fölé kerüljön!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861CE8-8F7C-DF98-B064-35DAF7801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szöveg, képernyőkép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0B14C24-DA8D-7B7C-CFE3-EBFA379082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6471" y="186872"/>
            <a:ext cx="6162674" cy="33746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szöveg, sor, szá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F2655B0-CF55-671E-4C4D-5EC571624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946" y="3728641"/>
            <a:ext cx="6172199" cy="1552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Kép 10" descr="A képen szöveg, képernyőkép, so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5610839-474B-3E53-983A-9877B16717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6946" y="5435600"/>
            <a:ext cx="6172199" cy="12611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D16823F5-D077-A133-E599-8BEE2A3BA1B2}"/>
              </a:ext>
            </a:extLst>
          </p:cNvPr>
          <p:cNvSpPr/>
          <p:nvPr/>
        </p:nvSpPr>
        <p:spPr>
          <a:xfrm>
            <a:off x="9597901" y="2695776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7F4A69A4-91ED-3560-E066-D345BC6E01F5}"/>
              </a:ext>
            </a:extLst>
          </p:cNvPr>
          <p:cNvSpPr/>
          <p:nvPr/>
        </p:nvSpPr>
        <p:spPr>
          <a:xfrm>
            <a:off x="9597901" y="2892228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47083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3F3999-CCDF-85FB-4A29-E4ED3362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Jelrendszer geológiai térképeken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3DCA2B2-4DDC-6FD4-4F74-D970CB2BC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0AFBECB-B372-5740-E176-DDDFD28C5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18:15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274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4432E6-5737-A0CF-2E09-13B19217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Jelrendszer geológiai térképeken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FD1C5C6-F964-0607-BEAD-68BAB2197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078016" cy="4754563"/>
          </a:xfrm>
        </p:spPr>
        <p:txBody>
          <a:bodyPr/>
          <a:lstStyle/>
          <a:p>
            <a:r>
              <a:rPr lang="hu-HU" dirty="0"/>
              <a:t>pont</a:t>
            </a:r>
          </a:p>
          <a:p>
            <a:pPr lvl="1"/>
            <a:r>
              <a:rPr lang="hu-HU" dirty="0"/>
              <a:t>csapásvonal és dőléstüske</a:t>
            </a:r>
          </a:p>
          <a:p>
            <a:r>
              <a:rPr lang="hu-HU" dirty="0"/>
              <a:t>vonal</a:t>
            </a:r>
          </a:p>
          <a:p>
            <a:pPr lvl="1"/>
            <a:r>
              <a:rPr lang="hu-HU" dirty="0"/>
              <a:t>normál vető</a:t>
            </a:r>
          </a:p>
          <a:p>
            <a:pPr lvl="1"/>
            <a:r>
              <a:rPr lang="hu-HU" dirty="0"/>
              <a:t>feltolódás</a:t>
            </a:r>
          </a:p>
          <a:p>
            <a:pPr lvl="1"/>
            <a:r>
              <a:rPr lang="hu-HU" dirty="0"/>
              <a:t>eltolódás</a:t>
            </a:r>
          </a:p>
          <a:p>
            <a:r>
              <a:rPr lang="hu-HU" dirty="0"/>
              <a:t>poligon (kitöltések/</a:t>
            </a:r>
            <a:r>
              <a:rPr lang="hu-HU" dirty="0" err="1"/>
              <a:t>sraffok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kőzettípusokhoz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E32D80E-ED51-C500-F53A-5C7B59D3E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9" name="Kép 8" descr="A képen térkép, szöveg, diagram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05A33D7-7E22-A195-2546-5A9AC70E9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6216" y="1456660"/>
            <a:ext cx="7109207" cy="45719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46660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F9566-C678-9DEB-6625-E114DA8AB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8E6962-B848-9A43-71D8-F5C53EFB0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Jelrendszer geológiai térképeken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5F8719-034C-CBBC-08BE-4489073A3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795438" cy="4754563"/>
          </a:xfrm>
        </p:spPr>
        <p:txBody>
          <a:bodyPr/>
          <a:lstStyle/>
          <a:p>
            <a:r>
              <a:rPr lang="hu-HU" dirty="0"/>
              <a:t>szükséges</a:t>
            </a:r>
          </a:p>
          <a:p>
            <a:pPr lvl="1"/>
            <a:r>
              <a:rPr lang="hu-HU" dirty="0"/>
              <a:t>haladó jelrendszer: több jel együttes alkalmazása</a:t>
            </a:r>
          </a:p>
          <a:p>
            <a:pPr lvl="1"/>
            <a:r>
              <a:rPr lang="hu-HU" dirty="0"/>
              <a:t>vonalirány megváltoztatása</a:t>
            </a:r>
          </a:p>
          <a:p>
            <a:pPr lvl="1"/>
            <a:r>
              <a:rPr lang="hu-HU" dirty="0" err="1"/>
              <a:t>adatvezérelt</a:t>
            </a:r>
            <a:r>
              <a:rPr lang="hu-HU" dirty="0"/>
              <a:t> forgatás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3CABC23-46F2-9573-6144-9CB0AE939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szöveg, menü, Betűtípus, kézír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B91181D-BEE4-B1F0-3030-A7BFA6540A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3638" y="174172"/>
            <a:ext cx="3391784" cy="3023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szöveg, térkép, diagram, Tervraj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7CEA0EF-F656-D573-4CB2-4722A41E03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638" y="3354194"/>
            <a:ext cx="3391784" cy="27695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57333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E47A5C-0CEE-48BB-D758-8EE55517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Csapásvonal és dőléstüske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E09397-ABAE-57DC-B2FF-C8C946064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933659" cy="4754563"/>
          </a:xfrm>
        </p:spPr>
        <p:txBody>
          <a:bodyPr/>
          <a:lstStyle/>
          <a:p>
            <a:r>
              <a:rPr lang="hu-HU" dirty="0"/>
              <a:t>dőlés-csapás jel (</a:t>
            </a:r>
            <a:r>
              <a:rPr lang="hu-HU" dirty="0" err="1"/>
              <a:t>strike</a:t>
            </a:r>
            <a:r>
              <a:rPr lang="hu-HU" dirty="0"/>
              <a:t> and </a:t>
            </a:r>
            <a:r>
              <a:rPr lang="hu-HU" dirty="0" err="1"/>
              <a:t>dip</a:t>
            </a:r>
            <a:r>
              <a:rPr lang="hu-HU" dirty="0"/>
              <a:t> </a:t>
            </a:r>
            <a:r>
              <a:rPr lang="hu-HU" dirty="0" err="1"/>
              <a:t>symbol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két pontjelből rakjuk össze</a:t>
            </a:r>
          </a:p>
          <a:p>
            <a:pPr lvl="1"/>
            <a:r>
              <a:rPr lang="hu-HU" dirty="0"/>
              <a:t>a forgatás mértéke az adattól függ</a:t>
            </a:r>
          </a:p>
          <a:p>
            <a:pPr lvl="1"/>
            <a:r>
              <a:rPr lang="hu-HU" dirty="0"/>
              <a:t>amit az egyik mező tartalmaz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B5BD90F-1FAE-F247-C70F-05318BEBF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D032A65-6D4A-5DE9-8E35-E8D2ACB03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1859" y="1422400"/>
            <a:ext cx="3254671" cy="46309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0240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0B1D90-EE59-A925-72D6-464344DAE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Csapásvonal és dőléstüske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0749F5-E8A5-FFF6-E4EA-D5ACF085D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66750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nézzük meg a </a:t>
            </a:r>
            <a:r>
              <a:rPr lang="hu-HU" i="1" dirty="0" err="1"/>
              <a:t>strike</a:t>
            </a:r>
            <a:r>
              <a:rPr lang="hu-HU" i="1" dirty="0"/>
              <a:t> and </a:t>
            </a:r>
            <a:r>
              <a:rPr lang="hu-HU" i="1" dirty="0" err="1"/>
              <a:t>dip</a:t>
            </a:r>
            <a:r>
              <a:rPr lang="hu-HU" dirty="0"/>
              <a:t> réteg attribútumtábláját</a:t>
            </a:r>
          </a:p>
          <a:p>
            <a:pPr lvl="1"/>
            <a:r>
              <a:rPr lang="hu-HU" dirty="0"/>
              <a:t>hozzunk létre </a:t>
            </a:r>
            <a:r>
              <a:rPr lang="hu-HU" dirty="0" err="1"/>
              <a:t>pontjelet</a:t>
            </a:r>
            <a:r>
              <a:rPr lang="hu-HU" dirty="0"/>
              <a:t> két, egymásra merőleges, eltérő hosszúságú (5 és 1 mm), vonal alakú egyszerű szimbólumból (</a:t>
            </a:r>
            <a:r>
              <a:rPr lang="hu-HU" dirty="0" err="1"/>
              <a:t>simple</a:t>
            </a:r>
            <a:r>
              <a:rPr lang="hu-HU" dirty="0"/>
              <a:t> marker)</a:t>
            </a:r>
          </a:p>
          <a:p>
            <a:pPr lvl="1"/>
            <a:r>
              <a:rPr lang="hu-HU" dirty="0"/>
              <a:t>a rövidebb vonalnál eltolást alkalmazzunk </a:t>
            </a:r>
          </a:p>
          <a:p>
            <a:pPr lvl="1"/>
            <a:r>
              <a:rPr lang="hu-HU" dirty="0"/>
              <a:t>a teljes pontjel az </a:t>
            </a:r>
            <a:r>
              <a:rPr lang="hu-HU" i="1" dirty="0" err="1"/>
              <a:t>azimuth</a:t>
            </a:r>
            <a:r>
              <a:rPr lang="hu-HU" dirty="0"/>
              <a:t> mező értékétől függően kerüljön elforgatásra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3B12614-81CF-7B7D-2B26-F2EE107B3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szöveg, képernyőkép, szoftver, diagra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A670318-CF27-236B-0ED9-22C4D6F49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5700" y="3805921"/>
            <a:ext cx="4546600" cy="29095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szöveg, sor, szám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D10E64E-6CAC-6AA8-AEBA-0D12C3EE1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0" y="128985"/>
            <a:ext cx="4546600" cy="1379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 descr="A képen szöveg, képernyőkép, Betűtípus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A9470E0-41FA-9B93-26EF-98708B365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0" y="1673494"/>
            <a:ext cx="4546600" cy="19842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3A2B66CF-0487-024F-5AFD-AF931889630F}"/>
              </a:ext>
            </a:extLst>
          </p:cNvPr>
          <p:cNvSpPr/>
          <p:nvPr/>
        </p:nvSpPr>
        <p:spPr>
          <a:xfrm>
            <a:off x="9432441" y="3073407"/>
            <a:ext cx="257659" cy="2539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3316A585-CF4E-E228-1F01-0A36EF3A2A5A}"/>
              </a:ext>
            </a:extLst>
          </p:cNvPr>
          <p:cNvSpPr/>
          <p:nvPr/>
        </p:nvSpPr>
        <p:spPr>
          <a:xfrm>
            <a:off x="10271001" y="5034886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Nyíl: jobbra mutató 13">
            <a:extLst>
              <a:ext uri="{FF2B5EF4-FFF2-40B4-BE49-F238E27FC236}">
                <a16:creationId xmlns:a16="http://schemas.microsoft.com/office/drawing/2014/main" id="{520C9CDB-43EB-31FF-E897-5E3FB1F8EC0A}"/>
              </a:ext>
            </a:extLst>
          </p:cNvPr>
          <p:cNvSpPr/>
          <p:nvPr/>
        </p:nvSpPr>
        <p:spPr>
          <a:xfrm>
            <a:off x="7934201" y="2111576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Nyíl: jobbra mutató 14">
            <a:extLst>
              <a:ext uri="{FF2B5EF4-FFF2-40B4-BE49-F238E27FC236}">
                <a16:creationId xmlns:a16="http://schemas.microsoft.com/office/drawing/2014/main" id="{F3BCC123-3482-6E84-7DCE-28862A5AEEAC}"/>
              </a:ext>
            </a:extLst>
          </p:cNvPr>
          <p:cNvSpPr/>
          <p:nvPr/>
        </p:nvSpPr>
        <p:spPr>
          <a:xfrm>
            <a:off x="7934201" y="1281672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id="{A69F6643-42ED-1105-BD1E-6D7467837CFA}"/>
              </a:ext>
            </a:extLst>
          </p:cNvPr>
          <p:cNvSpPr/>
          <p:nvPr/>
        </p:nvSpPr>
        <p:spPr>
          <a:xfrm>
            <a:off x="7934201" y="353164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15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FED22-24F4-E304-565C-1391441FF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öveg, képernyőkép, szoftver, képerny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08235E8-FF2E-087D-0EA3-26D3260075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2207" y="370373"/>
            <a:ext cx="3876373" cy="20649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75FB94B-700E-A678-DE08-00DCE815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Vonalak – normál vető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A6C221-FF99-35B0-E392-8CD264D46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1"/>
            <a:ext cx="7234009" cy="2295564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rétegkezelőben kattintsunk duplán a normál vető jelrendszerére</a:t>
            </a:r>
          </a:p>
          <a:p>
            <a:pPr lvl="1"/>
            <a:r>
              <a:rPr lang="hu-HU" dirty="0"/>
              <a:t>adjunk a vonalhoz eltolt, hosszúkás, körvonal nélküli téglalapot nagy (15 mm) osztásközzel</a:t>
            </a:r>
          </a:p>
          <a:p>
            <a:pPr lvl="1"/>
            <a:r>
              <a:rPr lang="hu-HU" dirty="0"/>
              <a:t>az eltolás legyen a téglalap méretének a fele!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555C858-4179-61BE-D65D-0F4E593B0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DB7DA38D-D811-50D2-CFBD-41675D563EEB}"/>
              </a:ext>
            </a:extLst>
          </p:cNvPr>
          <p:cNvSpPr/>
          <p:nvPr/>
        </p:nvSpPr>
        <p:spPr>
          <a:xfrm>
            <a:off x="8863664" y="2159211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91D647A2-EFF8-B391-2EDC-0830759570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673" y="3717964"/>
            <a:ext cx="6915936" cy="2965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Kép 13" descr="A képen szöveg, képernyőkép, szám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8B01C1A-77F1-BB34-3357-A7713612C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207" y="2586237"/>
            <a:ext cx="3876373" cy="4093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99D1218F-A940-B126-2D29-498D97B4A639}"/>
              </a:ext>
            </a:extLst>
          </p:cNvPr>
          <p:cNvSpPr/>
          <p:nvPr/>
        </p:nvSpPr>
        <p:spPr>
          <a:xfrm>
            <a:off x="8344122" y="3759212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582FD873-A560-3B41-A9B2-0F8A051E2993}"/>
              </a:ext>
            </a:extLst>
          </p:cNvPr>
          <p:cNvSpPr/>
          <p:nvPr/>
        </p:nvSpPr>
        <p:spPr>
          <a:xfrm>
            <a:off x="8330590" y="5258272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84000CAA-132F-8B9F-D045-BE9DF17691DA}"/>
              </a:ext>
            </a:extLst>
          </p:cNvPr>
          <p:cNvSpPr/>
          <p:nvPr/>
        </p:nvSpPr>
        <p:spPr>
          <a:xfrm>
            <a:off x="10886342" y="5983677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Nyíl: jobbra mutató 14">
            <a:extLst>
              <a:ext uri="{FF2B5EF4-FFF2-40B4-BE49-F238E27FC236}">
                <a16:creationId xmlns:a16="http://schemas.microsoft.com/office/drawing/2014/main" id="{09CF46B8-5371-5DE7-935C-C12EF606D749}"/>
              </a:ext>
            </a:extLst>
          </p:cNvPr>
          <p:cNvSpPr/>
          <p:nvPr/>
        </p:nvSpPr>
        <p:spPr>
          <a:xfrm>
            <a:off x="8346149" y="4267454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0107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A5533-6B0E-9F64-2512-705BED5D8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36DB93-120B-5421-95D3-BCB55B922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Vonalak – feltolódás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9FE618-1883-42AD-91F0-F77DD14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1"/>
            <a:ext cx="7154680" cy="2006600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rétegkezelőben kattintsunk duplán a feltolódás jelrendszerére</a:t>
            </a:r>
          </a:p>
          <a:p>
            <a:pPr lvl="1"/>
            <a:r>
              <a:rPr lang="hu-HU" dirty="0"/>
              <a:t>adjunk a vonalhoz 270/-90°-kal elforgatott, 4 mm méretű, körvonal nélküli háromszöget nagy (15 mm) osztásközzel</a:t>
            </a:r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E24C1E6-DE32-93DF-3668-49EBE1602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82C0F86-0F60-93D6-DB5C-663AFF4BC6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134" y="3429000"/>
            <a:ext cx="6890536" cy="3224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 descr="A képen szöveg, képernyőkép, szoftver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0A521C3-5BD4-C427-31B4-3C10A1C87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879" y="1562100"/>
            <a:ext cx="4018595" cy="50954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id="{157BABE2-8F29-944E-3637-A32711106ECE}"/>
              </a:ext>
            </a:extLst>
          </p:cNvPr>
          <p:cNvSpPr/>
          <p:nvPr/>
        </p:nvSpPr>
        <p:spPr>
          <a:xfrm>
            <a:off x="8395152" y="3030161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E4E430DA-8C7F-C606-5A02-1AC51AEC5AE4}"/>
              </a:ext>
            </a:extLst>
          </p:cNvPr>
          <p:cNvSpPr/>
          <p:nvPr/>
        </p:nvSpPr>
        <p:spPr>
          <a:xfrm>
            <a:off x="8395151" y="3671904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DDD21018-28EC-313D-7C8D-0E7C8ED4221D}"/>
              </a:ext>
            </a:extLst>
          </p:cNvPr>
          <p:cNvSpPr/>
          <p:nvPr/>
        </p:nvSpPr>
        <p:spPr>
          <a:xfrm>
            <a:off x="8395150" y="4500341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6AA78E0A-BCD6-5E26-94A3-9C7FDAAF440A}"/>
              </a:ext>
            </a:extLst>
          </p:cNvPr>
          <p:cNvSpPr/>
          <p:nvPr/>
        </p:nvSpPr>
        <p:spPr>
          <a:xfrm>
            <a:off x="8395149" y="4746600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4BE00D62-F93E-4D2D-BC28-D9925FDFC100}"/>
              </a:ext>
            </a:extLst>
          </p:cNvPr>
          <p:cNvSpPr/>
          <p:nvPr/>
        </p:nvSpPr>
        <p:spPr>
          <a:xfrm>
            <a:off x="8183150" y="6045003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9283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6DC50-1EAF-21F0-2D80-690E273B6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05950F-3231-7C35-1F5C-C58F583F2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Vonalak – eltolódás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95FD669-A8DE-23FD-E953-530B42D8E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8064500" cy="4013199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rétegkezelőben kattintsunk duplán az eltolódás jelrendszerére</a:t>
            </a:r>
          </a:p>
          <a:p>
            <a:pPr lvl="1"/>
            <a:r>
              <a:rPr lang="hu-HU" dirty="0"/>
              <a:t>adjunk a vonalhoz 90°-kal elforgatott, 3 mm méretű, körvonal nélküli fél nyílfejet nagy (15 mm) osztásközzel, a vonaltól való 1 mm-es eltolással</a:t>
            </a:r>
          </a:p>
          <a:p>
            <a:pPr lvl="1"/>
            <a:r>
              <a:rPr lang="hu-HU" dirty="0"/>
              <a:t>egészítsük ki egy 0,5 mm vastag vonalkából álló további szimbólummal, alkalmazzunk megfelelő eltolásokat</a:t>
            </a:r>
          </a:p>
          <a:p>
            <a:pPr lvl="1"/>
            <a:r>
              <a:rPr lang="hu-HU" dirty="0"/>
              <a:t>duplikáljuk a szimbólumvonalat, és az új nyilakat forgassuk másik irányba</a:t>
            </a:r>
          </a:p>
          <a:p>
            <a:pPr lvl="1"/>
            <a:r>
              <a:rPr lang="hu-HU" dirty="0"/>
              <a:t>az eltolásértékek változtatásával helyezzük egymással szembe a nyilakat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B35CBF8-CE74-C63F-0056-2BAA60C9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69C9C70A-11F8-2BCD-89DF-B7CDB7A96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975" y="5435600"/>
            <a:ext cx="7837025" cy="1306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 descr="A képen szöveg, képernyőkép, szám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98F137A-BCB5-0D63-BE2F-DFDEF4239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699" y="141685"/>
            <a:ext cx="3157721" cy="3733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szöveg, képernyőkép, szám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DBB3721-123A-66FA-656B-A1884E335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02699" y="3985567"/>
            <a:ext cx="3157722" cy="27431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id="{AF57968E-B6EE-8998-249C-E655D60726FD}"/>
              </a:ext>
            </a:extLst>
          </p:cNvPr>
          <p:cNvSpPr/>
          <p:nvPr/>
        </p:nvSpPr>
        <p:spPr>
          <a:xfrm>
            <a:off x="10585902" y="3428999"/>
            <a:ext cx="162383" cy="213119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DA6DEB3F-A160-0C5E-F5C3-5C8C2B96CA61}"/>
              </a:ext>
            </a:extLst>
          </p:cNvPr>
          <p:cNvSpPr/>
          <p:nvPr/>
        </p:nvSpPr>
        <p:spPr>
          <a:xfrm>
            <a:off x="10319176" y="3629859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D26E8A9B-8B68-FD70-0B55-D3E28A358209}"/>
              </a:ext>
            </a:extLst>
          </p:cNvPr>
          <p:cNvSpPr/>
          <p:nvPr/>
        </p:nvSpPr>
        <p:spPr>
          <a:xfrm>
            <a:off x="9214302" y="1262686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Nyíl: jobbra mutató 14">
            <a:extLst>
              <a:ext uri="{FF2B5EF4-FFF2-40B4-BE49-F238E27FC236}">
                <a16:creationId xmlns:a16="http://schemas.microsoft.com/office/drawing/2014/main" id="{5CCBA21E-D976-3AA0-52A5-7405FFA073A6}"/>
              </a:ext>
            </a:extLst>
          </p:cNvPr>
          <p:cNvSpPr/>
          <p:nvPr/>
        </p:nvSpPr>
        <p:spPr>
          <a:xfrm>
            <a:off x="9214301" y="1766852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id="{491F5D81-400C-DE72-BE9D-C234D2689E9A}"/>
              </a:ext>
            </a:extLst>
          </p:cNvPr>
          <p:cNvSpPr/>
          <p:nvPr/>
        </p:nvSpPr>
        <p:spPr>
          <a:xfrm>
            <a:off x="9214301" y="2416796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Nyíl: jobbra mutató 16">
            <a:extLst>
              <a:ext uri="{FF2B5EF4-FFF2-40B4-BE49-F238E27FC236}">
                <a16:creationId xmlns:a16="http://schemas.microsoft.com/office/drawing/2014/main" id="{8F667955-E5F0-9C43-4151-D80D4A1E7792}"/>
              </a:ext>
            </a:extLst>
          </p:cNvPr>
          <p:cNvSpPr/>
          <p:nvPr/>
        </p:nvSpPr>
        <p:spPr>
          <a:xfrm>
            <a:off x="9214301" y="2597486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Nyíl: jobbra mutató 17">
            <a:extLst>
              <a:ext uri="{FF2B5EF4-FFF2-40B4-BE49-F238E27FC236}">
                <a16:creationId xmlns:a16="http://schemas.microsoft.com/office/drawing/2014/main" id="{308F19A7-9C6A-0580-C56B-183C8A15157E}"/>
              </a:ext>
            </a:extLst>
          </p:cNvPr>
          <p:cNvSpPr/>
          <p:nvPr/>
        </p:nvSpPr>
        <p:spPr>
          <a:xfrm>
            <a:off x="9214301" y="5095069"/>
            <a:ext cx="162383" cy="213119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Nyíl: jobbra mutató 18">
            <a:extLst>
              <a:ext uri="{FF2B5EF4-FFF2-40B4-BE49-F238E27FC236}">
                <a16:creationId xmlns:a16="http://schemas.microsoft.com/office/drawing/2014/main" id="{2EEDF2BD-258A-2638-1544-DE1BDFD8F782}"/>
              </a:ext>
            </a:extLst>
          </p:cNvPr>
          <p:cNvSpPr/>
          <p:nvPr/>
        </p:nvSpPr>
        <p:spPr>
          <a:xfrm>
            <a:off x="9214301" y="5761436"/>
            <a:ext cx="162383" cy="213119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Nyíl: jobbra mutató 19">
            <a:extLst>
              <a:ext uri="{FF2B5EF4-FFF2-40B4-BE49-F238E27FC236}">
                <a16:creationId xmlns:a16="http://schemas.microsoft.com/office/drawing/2014/main" id="{90F54A67-420D-076A-6BBF-301BCDC78C53}"/>
              </a:ext>
            </a:extLst>
          </p:cNvPr>
          <p:cNvSpPr/>
          <p:nvPr/>
        </p:nvSpPr>
        <p:spPr>
          <a:xfrm>
            <a:off x="9213395" y="6270031"/>
            <a:ext cx="162383" cy="213119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Nyíl: jobbra mutató 20">
            <a:extLst>
              <a:ext uri="{FF2B5EF4-FFF2-40B4-BE49-F238E27FC236}">
                <a16:creationId xmlns:a16="http://schemas.microsoft.com/office/drawing/2014/main" id="{FE843C2C-49D6-072B-CF70-0B781119ADE9}"/>
              </a:ext>
            </a:extLst>
          </p:cNvPr>
          <p:cNvSpPr/>
          <p:nvPr/>
        </p:nvSpPr>
        <p:spPr>
          <a:xfrm>
            <a:off x="9213395" y="6415535"/>
            <a:ext cx="162383" cy="213119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A5399F2E-2A5B-A73F-4CF6-8F09600A5FC7}"/>
              </a:ext>
            </a:extLst>
          </p:cNvPr>
          <p:cNvSpPr/>
          <p:nvPr/>
        </p:nvSpPr>
        <p:spPr>
          <a:xfrm>
            <a:off x="9213395" y="6553073"/>
            <a:ext cx="162383" cy="213119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811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F7C289F-01E6-9E3A-BE50-1942BE381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844" y="137550"/>
            <a:ext cx="4925229" cy="3616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 descr="A képen szoftver, szöveg, Multimédiás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C7C25E7-B1D7-2A3E-EC00-B3B340FBF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846" y="3902573"/>
            <a:ext cx="4925228" cy="2185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87CF27D-6BB0-9D42-131A-5BA9E3B6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Áttetszőség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03520E-5A78-54D1-4A4B-2854E5F12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266646" cy="4754563"/>
          </a:xfrm>
        </p:spPr>
        <p:txBody>
          <a:bodyPr/>
          <a:lstStyle/>
          <a:p>
            <a:r>
              <a:rPr lang="hu-HU" dirty="0"/>
              <a:t>rasztereknél külön blokkban ("</a:t>
            </a:r>
            <a:r>
              <a:rPr lang="hu-HU" dirty="0" err="1"/>
              <a:t>Transparency</a:t>
            </a:r>
            <a:r>
              <a:rPr lang="hu-HU" dirty="0"/>
              <a:t>")</a:t>
            </a:r>
          </a:p>
          <a:p>
            <a:pPr lvl="1"/>
            <a:r>
              <a:rPr lang="hu-HU" dirty="0"/>
              <a:t>az ismeretlen értékű cellák színezését is itt állíthatjuk</a:t>
            </a:r>
          </a:p>
          <a:p>
            <a:r>
              <a:rPr lang="hu-HU" dirty="0"/>
              <a:t>vektoroknál a </a:t>
            </a:r>
            <a:r>
              <a:rPr lang="hu-HU" dirty="0" err="1"/>
              <a:t>Symbology</a:t>
            </a:r>
            <a:r>
              <a:rPr lang="hu-HU" dirty="0"/>
              <a:t> blokkon belül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98B57D6-0C95-F106-EE1E-5C44BD9D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16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zöveg, képernyőkép, térkép, diagra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02769A8-E604-401A-D6FC-499AF0DB8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062" y="2314937"/>
            <a:ext cx="7182769" cy="37521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E5973CA-6A60-4DD8-6D4D-5924FE51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Stílus mentése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91DDFB-037D-2C03-42A3-49C22771E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1"/>
            <a:ext cx="10515600" cy="892536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mentsük el az alapértelmezett stíluskészletbe a három vonaltípusunkat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39E0449-B283-6B5B-3039-135F78155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BBCEE9E-48DE-C7CA-D627-9678D3F8766B}"/>
              </a:ext>
            </a:extLst>
          </p:cNvPr>
          <p:cNvSpPr/>
          <p:nvPr/>
        </p:nvSpPr>
        <p:spPr>
          <a:xfrm>
            <a:off x="7565391" y="5570220"/>
            <a:ext cx="435609" cy="1480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822CA6E-8519-126D-9C11-793B5B4E63BB}"/>
              </a:ext>
            </a:extLst>
          </p:cNvPr>
          <p:cNvSpPr/>
          <p:nvPr/>
        </p:nvSpPr>
        <p:spPr>
          <a:xfrm>
            <a:off x="5231130" y="3877818"/>
            <a:ext cx="2160270" cy="3512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4340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ABF1F0-9387-7B10-18A2-545223505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Vonalirány megváltoztatása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DFB3CB3-FF62-F591-E07F-60B3E15BA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002129" cy="4754563"/>
          </a:xfrm>
        </p:spPr>
        <p:txBody>
          <a:bodyPr/>
          <a:lstStyle/>
          <a:p>
            <a:r>
              <a:rPr lang="hu-HU" dirty="0"/>
              <a:t>ha egy vonal rossz irányba tart</a:t>
            </a:r>
          </a:p>
          <a:p>
            <a:pPr lvl="1"/>
            <a:r>
              <a:rPr lang="hu-HU" dirty="0"/>
              <a:t>rossz oldalra kerülnek a szimbólumok</a:t>
            </a:r>
          </a:p>
          <a:p>
            <a:r>
              <a:rPr lang="hu-HU" dirty="0"/>
              <a:t>megváltoztatni egyszerű (DEMO)</a:t>
            </a:r>
          </a:p>
          <a:p>
            <a:pPr lvl="1"/>
            <a:r>
              <a:rPr lang="hu-HU" dirty="0"/>
              <a:t>kiválasztjuk a réteget</a:t>
            </a:r>
          </a:p>
          <a:p>
            <a:pPr lvl="1"/>
            <a:r>
              <a:rPr lang="hu-HU" dirty="0"/>
              <a:t>megnyitjuk szerkesztésre (</a:t>
            </a:r>
            <a:r>
              <a:rPr lang="hu-HU" dirty="0" err="1"/>
              <a:t>Digitizing</a:t>
            </a:r>
            <a:r>
              <a:rPr lang="hu-HU" dirty="0"/>
              <a:t> </a:t>
            </a:r>
            <a:r>
              <a:rPr lang="hu-HU" dirty="0" err="1"/>
              <a:t>Toolbar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"</a:t>
            </a:r>
            <a:r>
              <a:rPr lang="hu-HU" dirty="0" err="1"/>
              <a:t>Reverse</a:t>
            </a:r>
            <a:r>
              <a:rPr lang="hu-HU" dirty="0"/>
              <a:t> Line" gomb (Advanced </a:t>
            </a:r>
            <a:r>
              <a:rPr lang="hu-HU" dirty="0" err="1"/>
              <a:t>Digitizing</a:t>
            </a:r>
            <a:r>
              <a:rPr lang="hu-HU" dirty="0"/>
              <a:t> </a:t>
            </a:r>
            <a:r>
              <a:rPr lang="hu-HU" dirty="0" err="1"/>
              <a:t>Toolbar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rákattintgatunk a megfordítandó vonalakra</a:t>
            </a:r>
          </a:p>
          <a:p>
            <a:pPr lvl="1"/>
            <a:r>
              <a:rPr lang="hu-HU" dirty="0"/>
              <a:t>mentjük a változtatásokat</a:t>
            </a:r>
          </a:p>
          <a:p>
            <a:pPr lvl="1"/>
            <a:r>
              <a:rPr lang="hu-HU" dirty="0"/>
              <a:t>befejezzük a szerkesztést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3CFFFEC-08F9-DB92-F53D-EB797F23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E1C3B1A-5004-E075-4DF9-7B40363E9F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0329" y="185566"/>
            <a:ext cx="6219761" cy="2754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3D58A1D-A3B6-FA5C-1254-1470DFF84B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329" y="3120439"/>
            <a:ext cx="6219761" cy="29938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53346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A7375-5FAA-99A5-A820-FA150D809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C10F6A-0832-A1ED-3C7F-7E19E3FB3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Vonalirány megváltoztatása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0CEF0B-13D1-45E2-665A-A4DCCB048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002129" cy="4754563"/>
          </a:xfrm>
        </p:spPr>
        <p:txBody>
          <a:bodyPr/>
          <a:lstStyle/>
          <a:p>
            <a:r>
              <a:rPr lang="hu-HU" dirty="0"/>
              <a:t>ha egy vonal rossz irányba tart</a:t>
            </a:r>
          </a:p>
          <a:p>
            <a:pPr lvl="1"/>
            <a:r>
              <a:rPr lang="hu-HU" dirty="0"/>
              <a:t>rossz oldalra kerülnek a szimbólumok</a:t>
            </a:r>
          </a:p>
          <a:p>
            <a:r>
              <a:rPr lang="hu-HU" dirty="0"/>
              <a:t>megváltoztatni egyszerű (DEMO)</a:t>
            </a:r>
          </a:p>
          <a:p>
            <a:pPr lvl="1"/>
            <a:r>
              <a:rPr lang="hu-HU" dirty="0"/>
              <a:t>kiválasztjuk a réteget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megnyitjuk szerkesztésre (</a:t>
            </a:r>
            <a:r>
              <a:rPr lang="hu-HU" dirty="0" err="1">
                <a:solidFill>
                  <a:srgbClr val="FF0000"/>
                </a:solidFill>
              </a:rPr>
              <a:t>Digitizing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Toolbar</a:t>
            </a:r>
            <a:r>
              <a:rPr lang="hu-HU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hu-HU" dirty="0"/>
              <a:t>"</a:t>
            </a:r>
            <a:r>
              <a:rPr lang="hu-HU" dirty="0" err="1"/>
              <a:t>Reverse</a:t>
            </a:r>
            <a:r>
              <a:rPr lang="hu-HU" dirty="0"/>
              <a:t> Line" gomb (Advanced </a:t>
            </a:r>
            <a:r>
              <a:rPr lang="hu-HU" dirty="0" err="1"/>
              <a:t>Digitizing</a:t>
            </a:r>
            <a:r>
              <a:rPr lang="hu-HU" dirty="0"/>
              <a:t> </a:t>
            </a:r>
            <a:r>
              <a:rPr lang="hu-HU" dirty="0" err="1"/>
              <a:t>Toolbar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rákattintgatunk a megfordítandó vonalakra</a:t>
            </a:r>
          </a:p>
          <a:p>
            <a:pPr lvl="1"/>
            <a:r>
              <a:rPr lang="hu-HU" dirty="0"/>
              <a:t>mentjük a változtatásokat</a:t>
            </a:r>
          </a:p>
          <a:p>
            <a:pPr lvl="1"/>
            <a:r>
              <a:rPr lang="hu-HU" dirty="0"/>
              <a:t>befejezzük a szerkesztést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D38069D-E68F-80B9-B31F-BB49257E6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567EC72-6672-5A73-C5FF-7C0531B392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0329" y="185566"/>
            <a:ext cx="6219761" cy="2754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13E3BC8-8FC6-8F1F-B45F-A4FAA0DF55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329" y="3120439"/>
            <a:ext cx="6219761" cy="2993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D3F64B5-9701-41E5-FA4E-327356C7C18B}"/>
              </a:ext>
            </a:extLst>
          </p:cNvPr>
          <p:cNvSpPr/>
          <p:nvPr/>
        </p:nvSpPr>
        <p:spPr>
          <a:xfrm>
            <a:off x="6113780" y="195726"/>
            <a:ext cx="200660" cy="190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34989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D2CC8-583C-D65F-B472-78E039577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FAF0D0-DEE0-91D6-993C-07F18465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Vonalirány megváltoztatása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B1CDC6-0399-DCB3-F9EB-1D1527228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002129" cy="4754563"/>
          </a:xfrm>
        </p:spPr>
        <p:txBody>
          <a:bodyPr/>
          <a:lstStyle/>
          <a:p>
            <a:r>
              <a:rPr lang="hu-HU" dirty="0"/>
              <a:t>ha egy vonal rossz irányba tart</a:t>
            </a:r>
          </a:p>
          <a:p>
            <a:pPr lvl="1"/>
            <a:r>
              <a:rPr lang="hu-HU" dirty="0"/>
              <a:t>rossz oldalra kerülnek a szimbólumok</a:t>
            </a:r>
          </a:p>
          <a:p>
            <a:r>
              <a:rPr lang="hu-HU" dirty="0"/>
              <a:t>megváltoztatni egyszerű (DEMO)</a:t>
            </a:r>
          </a:p>
          <a:p>
            <a:pPr lvl="1"/>
            <a:r>
              <a:rPr lang="hu-HU" dirty="0"/>
              <a:t>kiválasztjuk a réteget</a:t>
            </a:r>
          </a:p>
          <a:p>
            <a:pPr lvl="1"/>
            <a:r>
              <a:rPr lang="hu-HU" dirty="0"/>
              <a:t>megnyitjuk szerkesztésre (</a:t>
            </a:r>
            <a:r>
              <a:rPr lang="hu-HU" dirty="0" err="1"/>
              <a:t>Digitizing</a:t>
            </a:r>
            <a:r>
              <a:rPr lang="hu-HU" dirty="0"/>
              <a:t> </a:t>
            </a:r>
            <a:r>
              <a:rPr lang="hu-HU" dirty="0" err="1"/>
              <a:t>Toolbar</a:t>
            </a:r>
            <a:r>
              <a:rPr lang="hu-HU" dirty="0"/>
              <a:t>)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"</a:t>
            </a:r>
            <a:r>
              <a:rPr lang="hu-HU" dirty="0" err="1">
                <a:solidFill>
                  <a:srgbClr val="FF0000"/>
                </a:solidFill>
              </a:rPr>
              <a:t>Reverse</a:t>
            </a:r>
            <a:r>
              <a:rPr lang="hu-HU" dirty="0">
                <a:solidFill>
                  <a:srgbClr val="FF0000"/>
                </a:solidFill>
              </a:rPr>
              <a:t> Line" gomb (Advanced </a:t>
            </a:r>
            <a:r>
              <a:rPr lang="hu-HU" dirty="0" err="1">
                <a:solidFill>
                  <a:srgbClr val="FF0000"/>
                </a:solidFill>
              </a:rPr>
              <a:t>Digitizing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Toolbar</a:t>
            </a:r>
            <a:r>
              <a:rPr lang="hu-HU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hu-HU" dirty="0"/>
              <a:t>rákattintgatunk a megfordítandó vonalakra</a:t>
            </a:r>
          </a:p>
          <a:p>
            <a:pPr lvl="1"/>
            <a:r>
              <a:rPr lang="hu-HU" dirty="0"/>
              <a:t>mentjük a változtatásokat</a:t>
            </a:r>
          </a:p>
          <a:p>
            <a:pPr lvl="1"/>
            <a:r>
              <a:rPr lang="hu-HU" dirty="0"/>
              <a:t>befejezzük a szerkesztést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89DF069-3B3B-26EE-9E9F-4E5CBA34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BC25D5C-DBCD-D9A3-AA82-F75521C652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0329" y="185566"/>
            <a:ext cx="6219761" cy="2754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2140388-5227-1591-3B79-F77218AECE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329" y="3120439"/>
            <a:ext cx="6219761" cy="2993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F68B265F-B30B-7066-D746-5BC5141A362E}"/>
              </a:ext>
            </a:extLst>
          </p:cNvPr>
          <p:cNvSpPr/>
          <p:nvPr/>
        </p:nvSpPr>
        <p:spPr>
          <a:xfrm>
            <a:off x="10643249" y="195726"/>
            <a:ext cx="200660" cy="190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62199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A4A9D-2B7E-3C78-AC8E-3FF37DF8B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701BA1-5868-9567-1259-B7869DB9D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Vonalirány megváltoztatása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08F30B9-9758-2D62-C488-D07E40215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002129" cy="4754563"/>
          </a:xfrm>
        </p:spPr>
        <p:txBody>
          <a:bodyPr/>
          <a:lstStyle/>
          <a:p>
            <a:r>
              <a:rPr lang="hu-HU" dirty="0"/>
              <a:t>ha egy vonal rossz irányba tart</a:t>
            </a:r>
          </a:p>
          <a:p>
            <a:pPr lvl="1"/>
            <a:r>
              <a:rPr lang="hu-HU" dirty="0"/>
              <a:t>rossz oldalra kerülnek a szimbólumok</a:t>
            </a:r>
          </a:p>
          <a:p>
            <a:r>
              <a:rPr lang="hu-HU" dirty="0"/>
              <a:t>megváltoztatni egyszerű (DEMO)</a:t>
            </a:r>
          </a:p>
          <a:p>
            <a:pPr lvl="1"/>
            <a:r>
              <a:rPr lang="hu-HU" dirty="0"/>
              <a:t>kiválasztjuk a réteget</a:t>
            </a:r>
          </a:p>
          <a:p>
            <a:pPr lvl="1"/>
            <a:r>
              <a:rPr lang="hu-HU" dirty="0"/>
              <a:t>megnyitjuk szerkesztésre (</a:t>
            </a:r>
            <a:r>
              <a:rPr lang="hu-HU" dirty="0" err="1"/>
              <a:t>Digitizing</a:t>
            </a:r>
            <a:r>
              <a:rPr lang="hu-HU" dirty="0"/>
              <a:t> </a:t>
            </a:r>
            <a:r>
              <a:rPr lang="hu-HU" dirty="0" err="1"/>
              <a:t>Toolbar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"</a:t>
            </a:r>
            <a:r>
              <a:rPr lang="hu-HU" dirty="0" err="1"/>
              <a:t>Reverse</a:t>
            </a:r>
            <a:r>
              <a:rPr lang="hu-HU" dirty="0"/>
              <a:t> Line" gomb (Advanced </a:t>
            </a:r>
            <a:r>
              <a:rPr lang="hu-HU" dirty="0" err="1"/>
              <a:t>Digitizing</a:t>
            </a:r>
            <a:r>
              <a:rPr lang="hu-HU" dirty="0"/>
              <a:t> </a:t>
            </a:r>
            <a:r>
              <a:rPr lang="hu-HU" dirty="0" err="1"/>
              <a:t>Toolbar</a:t>
            </a:r>
            <a:r>
              <a:rPr lang="hu-HU" dirty="0"/>
              <a:t>)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rákattintgatunk a megfordítandó vonalakra</a:t>
            </a:r>
          </a:p>
          <a:p>
            <a:pPr lvl="1"/>
            <a:r>
              <a:rPr lang="hu-HU" dirty="0"/>
              <a:t>mentjük a változtatásokat</a:t>
            </a:r>
          </a:p>
          <a:p>
            <a:pPr lvl="1"/>
            <a:r>
              <a:rPr lang="hu-HU" dirty="0"/>
              <a:t>befejezzük a szerkesztést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DCDDE42-BC0F-E1C1-8305-A35D1477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6A2FA69-0985-E16C-FB14-8CFFB16AD3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0329" y="185566"/>
            <a:ext cx="6219761" cy="2754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2C7A3A8-172E-5BFC-A8FB-0398D2BB7F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329" y="3120439"/>
            <a:ext cx="6219761" cy="2993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1FFDE488-45F3-AFC2-E2B3-31CE8F53E472}"/>
              </a:ext>
            </a:extLst>
          </p:cNvPr>
          <p:cNvSpPr/>
          <p:nvPr/>
        </p:nvSpPr>
        <p:spPr>
          <a:xfrm>
            <a:off x="6868633" y="3710763"/>
            <a:ext cx="1743740" cy="1169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44762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FB608-D2DD-13AC-B3ED-89827B81B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DEB251-1A77-5E9C-11B4-0A425AB93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Vonalirány megváltoztatása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180C25-B23F-8440-B016-2DCB752EF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002129" cy="4754563"/>
          </a:xfrm>
        </p:spPr>
        <p:txBody>
          <a:bodyPr/>
          <a:lstStyle/>
          <a:p>
            <a:r>
              <a:rPr lang="hu-HU" dirty="0"/>
              <a:t>ha egy vonal rossz irányba tart</a:t>
            </a:r>
          </a:p>
          <a:p>
            <a:pPr lvl="1"/>
            <a:r>
              <a:rPr lang="hu-HU" dirty="0"/>
              <a:t>rossz oldalra kerülnek a szimbólumok</a:t>
            </a:r>
          </a:p>
          <a:p>
            <a:r>
              <a:rPr lang="hu-HU" dirty="0"/>
              <a:t>megváltoztatni egyszerű (DEMO)</a:t>
            </a:r>
          </a:p>
          <a:p>
            <a:pPr lvl="1"/>
            <a:r>
              <a:rPr lang="hu-HU" dirty="0"/>
              <a:t>kiválasztjuk a réteget</a:t>
            </a:r>
          </a:p>
          <a:p>
            <a:pPr lvl="1"/>
            <a:r>
              <a:rPr lang="hu-HU" dirty="0"/>
              <a:t>megnyitjuk szerkesztésre (</a:t>
            </a:r>
            <a:r>
              <a:rPr lang="hu-HU" dirty="0" err="1"/>
              <a:t>Digitizing</a:t>
            </a:r>
            <a:r>
              <a:rPr lang="hu-HU" dirty="0"/>
              <a:t> </a:t>
            </a:r>
            <a:r>
              <a:rPr lang="hu-HU" dirty="0" err="1"/>
              <a:t>Toolbar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"</a:t>
            </a:r>
            <a:r>
              <a:rPr lang="hu-HU" dirty="0" err="1"/>
              <a:t>Reverse</a:t>
            </a:r>
            <a:r>
              <a:rPr lang="hu-HU" dirty="0"/>
              <a:t> Line" gomb (Advanced </a:t>
            </a:r>
            <a:r>
              <a:rPr lang="hu-HU" dirty="0" err="1"/>
              <a:t>Digitizing</a:t>
            </a:r>
            <a:r>
              <a:rPr lang="hu-HU" dirty="0"/>
              <a:t> </a:t>
            </a:r>
            <a:r>
              <a:rPr lang="hu-HU" dirty="0" err="1"/>
              <a:t>Toolbar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rákattintgatunk a megfordítandó vonalakra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mentjük a változtatásokat</a:t>
            </a:r>
          </a:p>
          <a:p>
            <a:pPr lvl="1"/>
            <a:r>
              <a:rPr lang="hu-HU" dirty="0"/>
              <a:t>befejezzük a szerkesztést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E2C3082-0EB5-E1B9-5DF1-387D7520F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500E9D8-3934-60F4-D939-9E9B6B0F6D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0329" y="185566"/>
            <a:ext cx="6219761" cy="2754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C0C17D3-DF3C-FE06-7DD2-FB36135F4E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329" y="3120439"/>
            <a:ext cx="6219761" cy="2993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6478A6F4-B623-FF79-3990-96584180DF1D}"/>
              </a:ext>
            </a:extLst>
          </p:cNvPr>
          <p:cNvSpPr/>
          <p:nvPr/>
        </p:nvSpPr>
        <p:spPr>
          <a:xfrm>
            <a:off x="6286500" y="195726"/>
            <a:ext cx="200660" cy="190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43216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BEDFC-017F-11A0-AD2C-F4C712E73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5BC18A-8BAA-F544-85AD-DE3CE3C37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Vonalirány megváltoztatása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CCEDEE-3AAD-D171-C71F-C6021BD55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002129" cy="4754563"/>
          </a:xfrm>
        </p:spPr>
        <p:txBody>
          <a:bodyPr/>
          <a:lstStyle/>
          <a:p>
            <a:r>
              <a:rPr lang="hu-HU" dirty="0"/>
              <a:t>ha egy vonal rossz irányba tart</a:t>
            </a:r>
          </a:p>
          <a:p>
            <a:pPr lvl="1"/>
            <a:r>
              <a:rPr lang="hu-HU" dirty="0"/>
              <a:t>rossz oldalra kerülnek a szimbólumok</a:t>
            </a:r>
          </a:p>
          <a:p>
            <a:r>
              <a:rPr lang="hu-HU" dirty="0"/>
              <a:t>megváltoztatni egyszerű (DEMO)</a:t>
            </a:r>
          </a:p>
          <a:p>
            <a:pPr lvl="1"/>
            <a:r>
              <a:rPr lang="hu-HU" dirty="0"/>
              <a:t>kiválasztjuk a réteget</a:t>
            </a:r>
          </a:p>
          <a:p>
            <a:pPr lvl="1"/>
            <a:r>
              <a:rPr lang="hu-HU" dirty="0"/>
              <a:t>megnyitjuk szerkesztésre (</a:t>
            </a:r>
            <a:r>
              <a:rPr lang="hu-HU" dirty="0" err="1"/>
              <a:t>Digitizing</a:t>
            </a:r>
            <a:r>
              <a:rPr lang="hu-HU" dirty="0"/>
              <a:t> </a:t>
            </a:r>
            <a:r>
              <a:rPr lang="hu-HU" dirty="0" err="1"/>
              <a:t>Toolbar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"</a:t>
            </a:r>
            <a:r>
              <a:rPr lang="hu-HU" dirty="0" err="1"/>
              <a:t>Reverse</a:t>
            </a:r>
            <a:r>
              <a:rPr lang="hu-HU" dirty="0"/>
              <a:t> Line" gomb (Advanced </a:t>
            </a:r>
            <a:r>
              <a:rPr lang="hu-HU" dirty="0" err="1"/>
              <a:t>Digitizing</a:t>
            </a:r>
            <a:r>
              <a:rPr lang="hu-HU" dirty="0"/>
              <a:t> </a:t>
            </a:r>
            <a:r>
              <a:rPr lang="hu-HU" dirty="0" err="1"/>
              <a:t>Toolbar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rákattintgatunk a megfordítandó vonalakra</a:t>
            </a:r>
          </a:p>
          <a:p>
            <a:pPr lvl="1"/>
            <a:r>
              <a:rPr lang="hu-HU" dirty="0"/>
              <a:t>mentjük a változtatásokat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befejezzük a szerkesztést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F71BB64-0C48-E0AA-AB1E-36B1D277C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8036D3D-002C-3342-2D81-9AA0363412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0329" y="185566"/>
            <a:ext cx="6219761" cy="2754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2EE25A6-7F74-BA1E-4F1B-1C94D2B122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329" y="3120439"/>
            <a:ext cx="6219761" cy="2993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0F55FDC5-CEBF-369B-FDD6-D0E50591EC27}"/>
              </a:ext>
            </a:extLst>
          </p:cNvPr>
          <p:cNvSpPr/>
          <p:nvPr/>
        </p:nvSpPr>
        <p:spPr>
          <a:xfrm>
            <a:off x="6113780" y="195726"/>
            <a:ext cx="200660" cy="190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40705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84FD2F-AA27-9F66-C275-C23CBE474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FDB497-6D33-DBB2-3A86-C562D76F6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067258" cy="4754563"/>
          </a:xfrm>
        </p:spPr>
        <p:txBody>
          <a:bodyPr/>
          <a:lstStyle/>
          <a:p>
            <a:r>
              <a:rPr lang="hu-HU" dirty="0"/>
              <a:t>három lehetőség</a:t>
            </a:r>
          </a:p>
          <a:p>
            <a:pPr lvl="1"/>
            <a:r>
              <a:rPr lang="hu-HU" dirty="0"/>
              <a:t>összeállítjuk vonalakból, pontjelekből, karakterekből,</a:t>
            </a:r>
          </a:p>
          <a:p>
            <a:pPr lvl="1"/>
            <a:r>
              <a:rPr lang="hu-HU" dirty="0"/>
              <a:t>vonalrajzot (SVG) használunk</a:t>
            </a:r>
          </a:p>
          <a:p>
            <a:pPr lvl="1"/>
            <a:r>
              <a:rPr lang="hu-HU" dirty="0"/>
              <a:t>vagy rasztergrafikus képet használunk kitöltés gyanánt</a:t>
            </a:r>
          </a:p>
          <a:p>
            <a:r>
              <a:rPr lang="hu-HU" dirty="0"/>
              <a:t>utóbbi esetben fontos</a:t>
            </a:r>
          </a:p>
          <a:p>
            <a:pPr lvl="1"/>
            <a:r>
              <a:rPr lang="hu-HU" dirty="0"/>
              <a:t>az áttetszőség (pl. GIF fájlformátum tudja kezelni)</a:t>
            </a:r>
          </a:p>
          <a:p>
            <a:pPr lvl="1"/>
            <a:r>
              <a:rPr lang="hu-HU" dirty="0"/>
              <a:t>jó körbevágás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66B97C3-9165-C361-DF5D-C4D50A21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szöveg, Párhuzamos, diagram, fekete-fehé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29558C6-53D8-62F0-D9DB-FC80F5CFCD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458" y="1422399"/>
            <a:ext cx="4118067" cy="46431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58035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08B57-756B-EBA9-9DED-4D22BF0C3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AEF3FB-4545-20B2-AF9D-C4F033E4A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DD30D1-71BB-DBBB-6764-94F0AFD19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067258" cy="4754563"/>
          </a:xfrm>
        </p:spPr>
        <p:txBody>
          <a:bodyPr/>
          <a:lstStyle/>
          <a:p>
            <a:r>
              <a:rPr lang="hu-HU" dirty="0"/>
              <a:t>három lehetőség</a:t>
            </a:r>
          </a:p>
          <a:p>
            <a:pPr lvl="1"/>
            <a:r>
              <a:rPr lang="hu-HU" dirty="0"/>
              <a:t>összeállítjuk vonalakból, pontjelekből, karakterekből,</a:t>
            </a:r>
          </a:p>
          <a:p>
            <a:pPr lvl="1"/>
            <a:r>
              <a:rPr lang="hu-HU" dirty="0"/>
              <a:t>vonalrajzot (SVG) használunk</a:t>
            </a:r>
          </a:p>
          <a:p>
            <a:pPr lvl="1"/>
            <a:r>
              <a:rPr lang="hu-HU" dirty="0"/>
              <a:t>vagy rasztergrafikus képet használunk kitöltés gyanánt</a:t>
            </a:r>
          </a:p>
          <a:p>
            <a:r>
              <a:rPr lang="hu-HU" dirty="0"/>
              <a:t>utóbbi esetben fontos</a:t>
            </a:r>
          </a:p>
          <a:p>
            <a:pPr lvl="1"/>
            <a:r>
              <a:rPr lang="hu-HU" dirty="0"/>
              <a:t>az áttetszőség (pl. GIF fájlformátum tudja kezelni)</a:t>
            </a:r>
          </a:p>
          <a:p>
            <a:pPr lvl="1"/>
            <a:r>
              <a:rPr lang="hu-HU" dirty="0"/>
              <a:t>jó körbevágás</a:t>
            </a:r>
          </a:p>
          <a:p>
            <a:r>
              <a:rPr lang="hu-HU" dirty="0"/>
              <a:t>először raszterképből betöltjük a dolomitmárgát</a:t>
            </a:r>
          </a:p>
          <a:p>
            <a:r>
              <a:rPr lang="hu-HU" dirty="0"/>
              <a:t>majd összerakunk magunknak</a:t>
            </a:r>
          </a:p>
          <a:p>
            <a:pPr lvl="1"/>
            <a:r>
              <a:rPr lang="hu-HU" dirty="0"/>
              <a:t>egy egyszerűt (kavics)</a:t>
            </a:r>
          </a:p>
          <a:p>
            <a:pPr lvl="1"/>
            <a:r>
              <a:rPr lang="hu-HU" dirty="0"/>
              <a:t>és egy bonyolultat (bázikus tufa)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0AD717A-B721-A327-0D21-7F5AE419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szöveg, Párhuzamos, diagram, fekete-fehé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13A26CC-C480-3ED5-92A9-1FCF8CB332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458" y="1422399"/>
            <a:ext cx="4118067" cy="46431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4062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50DA4-8F6D-4116-F917-DF2F0F119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D2F048-A239-0111-8FA8-BE6EBE33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B4E6D2C-DE32-19CD-75A8-5FAABD489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067258" cy="4754563"/>
          </a:xfrm>
        </p:spPr>
        <p:txBody>
          <a:bodyPr/>
          <a:lstStyle/>
          <a:p>
            <a:r>
              <a:rPr lang="hu-HU" dirty="0"/>
              <a:t>három lehetőség</a:t>
            </a:r>
          </a:p>
          <a:p>
            <a:pPr lvl="1"/>
            <a:r>
              <a:rPr lang="hu-HU" dirty="0"/>
              <a:t>összeállítjuk vonalakból, pontjelekből, karakterekből,</a:t>
            </a:r>
          </a:p>
          <a:p>
            <a:pPr lvl="1"/>
            <a:r>
              <a:rPr lang="hu-HU" dirty="0"/>
              <a:t>vonalrajzot (SVG) használunk</a:t>
            </a:r>
          </a:p>
          <a:p>
            <a:pPr lvl="1"/>
            <a:r>
              <a:rPr lang="hu-HU" dirty="0"/>
              <a:t>vagy rasztergrafikus képet használunk kitöltés gyanánt</a:t>
            </a:r>
          </a:p>
          <a:p>
            <a:r>
              <a:rPr lang="hu-HU" dirty="0"/>
              <a:t>utóbbi esetben fontos</a:t>
            </a:r>
          </a:p>
          <a:p>
            <a:pPr lvl="1"/>
            <a:r>
              <a:rPr lang="hu-HU" dirty="0"/>
              <a:t>az áttetszőség (pl. GIF fájlformátum tudja kezelni)</a:t>
            </a:r>
          </a:p>
          <a:p>
            <a:pPr lvl="1"/>
            <a:r>
              <a:rPr lang="hu-HU" dirty="0"/>
              <a:t>jó körbevágás</a:t>
            </a:r>
          </a:p>
          <a:p>
            <a:r>
              <a:rPr lang="hu-HU" dirty="0"/>
              <a:t>először raszterképből betöltjük a </a:t>
            </a:r>
            <a:r>
              <a:rPr lang="hu-HU" dirty="0">
                <a:solidFill>
                  <a:srgbClr val="FF0000"/>
                </a:solidFill>
              </a:rPr>
              <a:t>dolomitmárgát</a:t>
            </a:r>
          </a:p>
          <a:p>
            <a:r>
              <a:rPr lang="hu-HU" dirty="0"/>
              <a:t>majd összerakunk magunknak</a:t>
            </a:r>
          </a:p>
          <a:p>
            <a:pPr lvl="1"/>
            <a:r>
              <a:rPr lang="hu-HU" dirty="0"/>
              <a:t>egy egyszerűt (kavics)</a:t>
            </a:r>
          </a:p>
          <a:p>
            <a:pPr lvl="1"/>
            <a:r>
              <a:rPr lang="hu-HU" dirty="0"/>
              <a:t>és egy bonyolultat (bázikus tufa)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EF654F-21BB-9C21-D2A6-70DE17FE0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szöveg, Párhuzamos, diagram, fekete-fehé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0F74233-A486-C6B4-C05B-CC0EC08E47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458" y="1422399"/>
            <a:ext cx="4118067" cy="4643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B275861A-8992-E08C-18C2-6DED1EABBCE2}"/>
              </a:ext>
            </a:extLst>
          </p:cNvPr>
          <p:cNvSpPr/>
          <p:nvPr/>
        </p:nvSpPr>
        <p:spPr>
          <a:xfrm>
            <a:off x="11206716" y="4690256"/>
            <a:ext cx="701750" cy="509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1822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297DD-05BA-DCEC-B834-1FB3514D4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F36C637-68BD-4F42-67B9-3366F0EFF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844" y="137550"/>
            <a:ext cx="4925229" cy="3616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A képen szoftver, szöveg, Multimédiás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B31F360-404C-B686-94F7-C73CFFA6D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846" y="3902573"/>
            <a:ext cx="4925228" cy="2185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71579F7-75BB-4EAA-EA88-303349B8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Áttetszőség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C4D1FEC-4169-98CE-F7D6-A776114B3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266646" cy="4754563"/>
          </a:xfrm>
        </p:spPr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rasztereknél külön blokkban ("</a:t>
            </a:r>
            <a:r>
              <a:rPr lang="hu-HU" dirty="0" err="1">
                <a:solidFill>
                  <a:srgbClr val="FF0000"/>
                </a:solidFill>
              </a:rPr>
              <a:t>Transparency</a:t>
            </a:r>
            <a:r>
              <a:rPr lang="hu-HU" dirty="0">
                <a:solidFill>
                  <a:srgbClr val="FF0000"/>
                </a:solidFill>
              </a:rPr>
              <a:t>")</a:t>
            </a:r>
          </a:p>
          <a:p>
            <a:pPr lvl="1"/>
            <a:r>
              <a:rPr lang="hu-HU" dirty="0"/>
              <a:t>az ismeretlen értékű cellák színezését is itt állíthatjuk</a:t>
            </a:r>
          </a:p>
          <a:p>
            <a:r>
              <a:rPr lang="hu-HU" dirty="0"/>
              <a:t>vektoroknál a </a:t>
            </a:r>
            <a:r>
              <a:rPr lang="hu-HU" dirty="0" err="1"/>
              <a:t>Symbology</a:t>
            </a:r>
            <a:r>
              <a:rPr lang="hu-HU" dirty="0"/>
              <a:t> blokkon belül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A25DBF2-6D10-2EC7-F215-96C5ECD5F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2EA98056-9D72-30EF-4612-243BCBB545A1}"/>
              </a:ext>
            </a:extLst>
          </p:cNvPr>
          <p:cNvSpPr/>
          <p:nvPr/>
        </p:nvSpPr>
        <p:spPr>
          <a:xfrm>
            <a:off x="7104845" y="1281974"/>
            <a:ext cx="1592587" cy="2916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81001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37FB8-3975-980C-B161-FB062918A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14FBBC-0E7D-BAB8-A65D-B979896D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AD9245-0848-3356-8431-2456BB52E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067258" cy="4754563"/>
          </a:xfrm>
        </p:spPr>
        <p:txBody>
          <a:bodyPr/>
          <a:lstStyle/>
          <a:p>
            <a:r>
              <a:rPr lang="hu-HU" dirty="0"/>
              <a:t>három lehetőség</a:t>
            </a:r>
          </a:p>
          <a:p>
            <a:pPr lvl="1"/>
            <a:r>
              <a:rPr lang="hu-HU" dirty="0"/>
              <a:t>összeállítjuk vonalakból, pontjelekből, karakterekből,</a:t>
            </a:r>
          </a:p>
          <a:p>
            <a:pPr lvl="1"/>
            <a:r>
              <a:rPr lang="hu-HU" dirty="0"/>
              <a:t>vonalrajzot (SVG) használunk</a:t>
            </a:r>
          </a:p>
          <a:p>
            <a:pPr lvl="1"/>
            <a:r>
              <a:rPr lang="hu-HU" dirty="0"/>
              <a:t>vagy rasztergrafikus képet használunk kitöltés gyanánt</a:t>
            </a:r>
          </a:p>
          <a:p>
            <a:r>
              <a:rPr lang="hu-HU" dirty="0"/>
              <a:t>utóbbi esetben fontos</a:t>
            </a:r>
          </a:p>
          <a:p>
            <a:pPr lvl="1"/>
            <a:r>
              <a:rPr lang="hu-HU" dirty="0"/>
              <a:t>az áttetszőség (pl. GIF fájlformátum tudja kezelni)</a:t>
            </a:r>
          </a:p>
          <a:p>
            <a:pPr lvl="1"/>
            <a:r>
              <a:rPr lang="hu-HU" dirty="0"/>
              <a:t>jó körbevágás</a:t>
            </a:r>
          </a:p>
          <a:p>
            <a:r>
              <a:rPr lang="hu-HU" dirty="0"/>
              <a:t>először raszterképből betöltjük a dolomitmárgát</a:t>
            </a:r>
          </a:p>
          <a:p>
            <a:r>
              <a:rPr lang="hu-HU" dirty="0"/>
              <a:t>majd összerakunk magunknak</a:t>
            </a:r>
          </a:p>
          <a:p>
            <a:pPr lvl="1"/>
            <a:r>
              <a:rPr lang="hu-HU" dirty="0"/>
              <a:t>egy egyszerűt (</a:t>
            </a:r>
            <a:r>
              <a:rPr lang="hu-HU" dirty="0">
                <a:solidFill>
                  <a:srgbClr val="FF0000"/>
                </a:solidFill>
              </a:rPr>
              <a:t>kavics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és egy bonyolultat (bázikus tufa)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20E3F41-C691-A724-8977-61AFE63BA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szöveg, Párhuzamos, diagram, fekete-fehé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FECB7CE-9B90-5419-AC31-FD1177570A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458" y="1422399"/>
            <a:ext cx="4118067" cy="4643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029D0BD5-6F6A-DD95-EA1B-335965B30A44}"/>
              </a:ext>
            </a:extLst>
          </p:cNvPr>
          <p:cNvSpPr/>
          <p:nvPr/>
        </p:nvSpPr>
        <p:spPr>
          <a:xfrm>
            <a:off x="11206716" y="3159168"/>
            <a:ext cx="701750" cy="509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73539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7C7D8-F0AB-7A2D-A537-145422D9D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2078FC-20E3-EC89-EA4E-C8E11810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D86855-3F69-D64A-2686-89D25CEA8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067258" cy="4754563"/>
          </a:xfrm>
        </p:spPr>
        <p:txBody>
          <a:bodyPr/>
          <a:lstStyle/>
          <a:p>
            <a:r>
              <a:rPr lang="hu-HU" dirty="0"/>
              <a:t>három lehetőség</a:t>
            </a:r>
          </a:p>
          <a:p>
            <a:pPr lvl="1"/>
            <a:r>
              <a:rPr lang="hu-HU" dirty="0"/>
              <a:t>összeállítjuk vonalakból, pontjelekből, karakterekből,</a:t>
            </a:r>
          </a:p>
          <a:p>
            <a:pPr lvl="1"/>
            <a:r>
              <a:rPr lang="hu-HU" dirty="0"/>
              <a:t>vonalrajzot (SVG) használunk</a:t>
            </a:r>
          </a:p>
          <a:p>
            <a:pPr lvl="1"/>
            <a:r>
              <a:rPr lang="hu-HU" dirty="0"/>
              <a:t>vagy rasztergrafikus képet használunk kitöltés gyanánt</a:t>
            </a:r>
          </a:p>
          <a:p>
            <a:r>
              <a:rPr lang="hu-HU" dirty="0"/>
              <a:t>utóbbi esetben fontos</a:t>
            </a:r>
          </a:p>
          <a:p>
            <a:pPr lvl="1"/>
            <a:r>
              <a:rPr lang="hu-HU" dirty="0"/>
              <a:t>az áttetszőség (pl. GIF fájlformátum tudja kezelni)</a:t>
            </a:r>
          </a:p>
          <a:p>
            <a:pPr lvl="1"/>
            <a:r>
              <a:rPr lang="hu-HU" dirty="0"/>
              <a:t>jó körbevágás</a:t>
            </a:r>
          </a:p>
          <a:p>
            <a:r>
              <a:rPr lang="hu-HU" dirty="0"/>
              <a:t>először raszterképből betöltjük a dolomitmárgát</a:t>
            </a:r>
          </a:p>
          <a:p>
            <a:r>
              <a:rPr lang="hu-HU" dirty="0"/>
              <a:t>majd összerakunk magunknak</a:t>
            </a:r>
          </a:p>
          <a:p>
            <a:pPr lvl="1"/>
            <a:r>
              <a:rPr lang="hu-HU" dirty="0"/>
              <a:t>egy egyszerűt (kavics)</a:t>
            </a:r>
          </a:p>
          <a:p>
            <a:pPr lvl="1"/>
            <a:r>
              <a:rPr lang="hu-HU" dirty="0"/>
              <a:t>és egy bonyolultat (</a:t>
            </a:r>
            <a:r>
              <a:rPr lang="hu-HU" dirty="0">
                <a:solidFill>
                  <a:srgbClr val="FF0000"/>
                </a:solidFill>
              </a:rPr>
              <a:t>bázikus tufa</a:t>
            </a:r>
            <a:r>
              <a:rPr lang="hu-HU" dirty="0"/>
              <a:t>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0EC31E5-B858-3F01-152B-4B83F4A6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6" name="Kép 5" descr="A képen szöveg, Párhuzamos, diagram, fekete-fehé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C44833D-EC76-FDD3-E884-1FBC293653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458" y="1422399"/>
            <a:ext cx="4118067" cy="4643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E494155-7DE7-B077-9459-F253696ECB53}"/>
              </a:ext>
            </a:extLst>
          </p:cNvPr>
          <p:cNvSpPr/>
          <p:nvPr/>
        </p:nvSpPr>
        <p:spPr>
          <a:xfrm>
            <a:off x="8878188" y="2255399"/>
            <a:ext cx="701750" cy="509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17568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36C394-1452-942F-CAD5-A3278EED2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E07D6AA-DD9B-714E-1630-94F4E6444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6362699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színezzük a </a:t>
            </a:r>
            <a:r>
              <a:rPr lang="hu-HU" i="1" dirty="0" err="1"/>
              <a:t>type</a:t>
            </a:r>
            <a:r>
              <a:rPr lang="hu-HU" dirty="0"/>
              <a:t> mező szerint a </a:t>
            </a:r>
            <a:r>
              <a:rPr lang="hu-HU" i="1" dirty="0" err="1"/>
              <a:t>geologic</a:t>
            </a:r>
            <a:r>
              <a:rPr lang="hu-HU" i="1" dirty="0"/>
              <a:t> </a:t>
            </a:r>
            <a:r>
              <a:rPr lang="hu-HU" i="1" dirty="0" err="1"/>
              <a:t>features</a:t>
            </a:r>
            <a:r>
              <a:rPr lang="hu-HU" i="1" dirty="0"/>
              <a:t> - </a:t>
            </a:r>
            <a:r>
              <a:rPr lang="hu-HU" i="1" dirty="0" err="1"/>
              <a:t>polygons</a:t>
            </a:r>
            <a:r>
              <a:rPr lang="hu-HU" dirty="0"/>
              <a:t> réteget</a:t>
            </a:r>
          </a:p>
          <a:p>
            <a:pPr lvl="1"/>
            <a:r>
              <a:rPr lang="hu-HU" dirty="0"/>
              <a:t>a type1 típusba tartozó poligonok kapjanak szürke körvonalat és sárgás, áttetsző kitöltést</a:t>
            </a:r>
          </a:p>
          <a:p>
            <a:pPr lvl="1"/>
            <a:r>
              <a:rPr lang="hu-HU" dirty="0"/>
              <a:t>a sárgás kitöltés fölött jelenjen meg a </a:t>
            </a:r>
            <a:r>
              <a:rPr lang="hu-HU" i="1" dirty="0" err="1"/>
              <a:t>dolomite</a:t>
            </a:r>
            <a:r>
              <a:rPr lang="hu-HU" i="1" dirty="0"/>
              <a:t> marl.gif</a:t>
            </a:r>
            <a:r>
              <a:rPr lang="hu-HU" dirty="0"/>
              <a:t> kép </a:t>
            </a:r>
            <a:r>
              <a:rPr lang="hu-HU" dirty="0" err="1"/>
              <a:t>sraffként</a:t>
            </a:r>
            <a:r>
              <a:rPr lang="hu-HU" dirty="0"/>
              <a:t>, összenyomva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A1CD14C-2DCE-0F94-7040-22846E2B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diagram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EDE53F6-1573-7DF0-48A8-DEB4BA4B5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899" y="116284"/>
            <a:ext cx="4878388" cy="41693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A képen szöveg, képernyőkép, képernyő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D518E4E-A4AB-DAFB-5F8E-CC7A7BE68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900" y="4390007"/>
            <a:ext cx="4878387" cy="23192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55012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D1092-DF2E-91C6-0BC1-C72BACB8C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4E83E5-96D0-0E2A-DA77-765AC55F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14721DB-2B04-6472-E600-CEB2D05AE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6362699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színezzük a </a:t>
            </a:r>
            <a:r>
              <a:rPr lang="hu-HU" i="1" dirty="0" err="1"/>
              <a:t>type</a:t>
            </a:r>
            <a:r>
              <a:rPr lang="hu-HU" dirty="0"/>
              <a:t> mező szerint a </a:t>
            </a:r>
            <a:r>
              <a:rPr lang="hu-HU" i="1" dirty="0" err="1"/>
              <a:t>geologic</a:t>
            </a:r>
            <a:r>
              <a:rPr lang="hu-HU" i="1" dirty="0"/>
              <a:t> </a:t>
            </a:r>
            <a:r>
              <a:rPr lang="hu-HU" i="1" dirty="0" err="1"/>
              <a:t>features</a:t>
            </a:r>
            <a:r>
              <a:rPr lang="hu-HU" i="1" dirty="0"/>
              <a:t> - </a:t>
            </a:r>
            <a:r>
              <a:rPr lang="hu-HU" i="1" dirty="0" err="1"/>
              <a:t>polygons</a:t>
            </a:r>
            <a:r>
              <a:rPr lang="hu-HU" dirty="0"/>
              <a:t> réteget</a:t>
            </a:r>
          </a:p>
          <a:p>
            <a:pPr lvl="1"/>
            <a:r>
              <a:rPr lang="hu-HU" dirty="0"/>
              <a:t>a type1 típusba tartozó poligonok kapjanak </a:t>
            </a:r>
            <a:r>
              <a:rPr lang="hu-HU" dirty="0">
                <a:solidFill>
                  <a:srgbClr val="FF0000"/>
                </a:solidFill>
              </a:rPr>
              <a:t>szürke körvonalat</a:t>
            </a:r>
            <a:r>
              <a:rPr lang="hu-HU" dirty="0"/>
              <a:t> és sárgás, áttetsző kitöltést</a:t>
            </a:r>
          </a:p>
          <a:p>
            <a:pPr lvl="1"/>
            <a:r>
              <a:rPr lang="hu-HU" dirty="0"/>
              <a:t>a sárgás kitöltés fölött jelenjen meg a </a:t>
            </a:r>
            <a:r>
              <a:rPr lang="hu-HU" i="1" dirty="0" err="1"/>
              <a:t>dolomite</a:t>
            </a:r>
            <a:r>
              <a:rPr lang="hu-HU" i="1" dirty="0"/>
              <a:t> marl.gif</a:t>
            </a:r>
            <a:r>
              <a:rPr lang="hu-HU" dirty="0"/>
              <a:t> kép </a:t>
            </a:r>
            <a:r>
              <a:rPr lang="hu-HU" dirty="0" err="1"/>
              <a:t>sraffként</a:t>
            </a:r>
            <a:r>
              <a:rPr lang="hu-HU" dirty="0"/>
              <a:t>, összenyomva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F2840C1-1BF8-8F0F-DBE4-62E63EED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diagram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234E870-A659-7E4D-DDAA-F5B76D265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899" y="116284"/>
            <a:ext cx="4878388" cy="41693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A képen szöveg, képernyőkép, képernyő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958B75A-00E8-F525-1365-25A13F7B8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900" y="4390007"/>
            <a:ext cx="4878387" cy="2319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C4D9132A-C2EE-5CF3-F5C4-CD1B88C71DA0}"/>
              </a:ext>
            </a:extLst>
          </p:cNvPr>
          <p:cNvSpPr/>
          <p:nvPr/>
        </p:nvSpPr>
        <p:spPr>
          <a:xfrm>
            <a:off x="8305800" y="1993901"/>
            <a:ext cx="3556000" cy="393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48864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63F06-0022-59D9-D6E7-63C778057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A25863-2D06-4FB1-11C5-66FF0F78F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69711A-01F0-4055-5491-29C65E6F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6362699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színezzük a </a:t>
            </a:r>
            <a:r>
              <a:rPr lang="hu-HU" i="1" dirty="0" err="1"/>
              <a:t>type</a:t>
            </a:r>
            <a:r>
              <a:rPr lang="hu-HU" dirty="0"/>
              <a:t> mező szerint a </a:t>
            </a:r>
            <a:r>
              <a:rPr lang="hu-HU" i="1" dirty="0" err="1"/>
              <a:t>geologic</a:t>
            </a:r>
            <a:r>
              <a:rPr lang="hu-HU" i="1" dirty="0"/>
              <a:t> </a:t>
            </a:r>
            <a:r>
              <a:rPr lang="hu-HU" i="1" dirty="0" err="1"/>
              <a:t>features</a:t>
            </a:r>
            <a:r>
              <a:rPr lang="hu-HU" i="1" dirty="0"/>
              <a:t> - </a:t>
            </a:r>
            <a:r>
              <a:rPr lang="hu-HU" i="1" dirty="0" err="1"/>
              <a:t>polygons</a:t>
            </a:r>
            <a:r>
              <a:rPr lang="hu-HU" dirty="0"/>
              <a:t> réteget</a:t>
            </a:r>
          </a:p>
          <a:p>
            <a:pPr lvl="1"/>
            <a:r>
              <a:rPr lang="hu-HU" dirty="0"/>
              <a:t>a type1 típusba tartozó poligonok kapjanak szürke körvonalat és </a:t>
            </a:r>
            <a:r>
              <a:rPr lang="hu-HU" dirty="0">
                <a:solidFill>
                  <a:srgbClr val="FF0000"/>
                </a:solidFill>
              </a:rPr>
              <a:t>sárgás, áttetsző kitöltést</a:t>
            </a:r>
          </a:p>
          <a:p>
            <a:pPr lvl="1"/>
            <a:r>
              <a:rPr lang="hu-HU" dirty="0"/>
              <a:t>a sárgás kitöltés fölött jelenjen meg a </a:t>
            </a:r>
            <a:r>
              <a:rPr lang="hu-HU" i="1" dirty="0" err="1"/>
              <a:t>dolomite</a:t>
            </a:r>
            <a:r>
              <a:rPr lang="hu-HU" i="1" dirty="0"/>
              <a:t> marl.gif</a:t>
            </a:r>
            <a:r>
              <a:rPr lang="hu-HU" dirty="0"/>
              <a:t> kép </a:t>
            </a:r>
            <a:r>
              <a:rPr lang="hu-HU" dirty="0" err="1"/>
              <a:t>sraffként</a:t>
            </a:r>
            <a:r>
              <a:rPr lang="hu-HU" dirty="0"/>
              <a:t>, összenyomva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D3F59FA-4338-9A27-93E3-140E7B15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diagram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2E4A5A9-722A-2B10-F982-F7C8BB467D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899" y="116284"/>
            <a:ext cx="4878388" cy="41693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A képen szöveg, képernyőkép, képernyő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9788B73-7188-EEF0-BA22-8BC8E876D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900" y="4390007"/>
            <a:ext cx="4878387" cy="2319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DEF97BE0-7B8A-26EA-9B6B-0FE4275BBF96}"/>
              </a:ext>
            </a:extLst>
          </p:cNvPr>
          <p:cNvSpPr/>
          <p:nvPr/>
        </p:nvSpPr>
        <p:spPr>
          <a:xfrm>
            <a:off x="8305800" y="1609245"/>
            <a:ext cx="3556000" cy="393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78714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450E7-6ABA-B0F4-9B70-DA45FE89A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03C766-11AB-93F3-FA6E-953098446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88EAA8-4B49-883C-68C9-533416FC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6362699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színezzük a </a:t>
            </a:r>
            <a:r>
              <a:rPr lang="hu-HU" i="1" dirty="0" err="1"/>
              <a:t>type</a:t>
            </a:r>
            <a:r>
              <a:rPr lang="hu-HU" dirty="0"/>
              <a:t> mező szerint a </a:t>
            </a:r>
            <a:r>
              <a:rPr lang="hu-HU" i="1" dirty="0" err="1"/>
              <a:t>geologic</a:t>
            </a:r>
            <a:r>
              <a:rPr lang="hu-HU" i="1" dirty="0"/>
              <a:t> </a:t>
            </a:r>
            <a:r>
              <a:rPr lang="hu-HU" i="1" dirty="0" err="1"/>
              <a:t>features</a:t>
            </a:r>
            <a:r>
              <a:rPr lang="hu-HU" i="1" dirty="0"/>
              <a:t> - </a:t>
            </a:r>
            <a:r>
              <a:rPr lang="hu-HU" i="1" dirty="0" err="1"/>
              <a:t>polygons</a:t>
            </a:r>
            <a:r>
              <a:rPr lang="hu-HU" dirty="0"/>
              <a:t> réteget</a:t>
            </a:r>
          </a:p>
          <a:p>
            <a:pPr lvl="1"/>
            <a:r>
              <a:rPr lang="hu-HU" dirty="0"/>
              <a:t>a type1 típusba tartozó poligonok kapjanak szürke körvonalat és sárgás, áttetsző kitöltést</a:t>
            </a:r>
          </a:p>
          <a:p>
            <a:pPr lvl="1"/>
            <a:r>
              <a:rPr lang="hu-HU" dirty="0"/>
              <a:t>a sárgás </a:t>
            </a:r>
            <a:r>
              <a:rPr lang="hu-HU" dirty="0">
                <a:solidFill>
                  <a:srgbClr val="FF0000"/>
                </a:solidFill>
              </a:rPr>
              <a:t>kitöltés fölött</a:t>
            </a:r>
            <a:r>
              <a:rPr lang="hu-HU" dirty="0"/>
              <a:t> jelenjen meg a </a:t>
            </a:r>
            <a:r>
              <a:rPr lang="hu-HU" i="1" dirty="0" err="1"/>
              <a:t>dolomite</a:t>
            </a:r>
            <a:r>
              <a:rPr lang="hu-HU" i="1" dirty="0"/>
              <a:t> marl.gif</a:t>
            </a:r>
            <a:r>
              <a:rPr lang="hu-HU" dirty="0"/>
              <a:t> kép </a:t>
            </a:r>
            <a:r>
              <a:rPr lang="hu-HU" dirty="0" err="1"/>
              <a:t>sraffként</a:t>
            </a:r>
            <a:r>
              <a:rPr lang="hu-HU" dirty="0"/>
              <a:t>, összenyomva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90F1BA9-29A8-09D7-E1F6-C9D8F8D4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diagram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495CECF-7087-2487-F23E-6CC24782F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899" y="116284"/>
            <a:ext cx="4878388" cy="41693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A képen szöveg, képernyőkép, képernyő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05B0DC7-EEF1-87F5-9AFA-CA7EC8723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900" y="4390007"/>
            <a:ext cx="4878387" cy="2319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09DA0BE7-ACFA-9387-A015-C3750A2A5EBF}"/>
              </a:ext>
            </a:extLst>
          </p:cNvPr>
          <p:cNvSpPr/>
          <p:nvPr/>
        </p:nvSpPr>
        <p:spPr>
          <a:xfrm>
            <a:off x="9221630" y="585364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43015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6A111-3538-931A-7FB8-88E585B50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12D17F-D7BD-A4E7-9F3D-EA05888E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9BE3955-09A6-A55A-F621-BC6A37A9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6362699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színezzük a </a:t>
            </a:r>
            <a:r>
              <a:rPr lang="hu-HU" i="1" dirty="0" err="1"/>
              <a:t>type</a:t>
            </a:r>
            <a:r>
              <a:rPr lang="hu-HU" dirty="0"/>
              <a:t> mező szerint a </a:t>
            </a:r>
            <a:r>
              <a:rPr lang="hu-HU" i="1" dirty="0" err="1"/>
              <a:t>geologic</a:t>
            </a:r>
            <a:r>
              <a:rPr lang="hu-HU" i="1" dirty="0"/>
              <a:t> </a:t>
            </a:r>
            <a:r>
              <a:rPr lang="hu-HU" i="1" dirty="0" err="1"/>
              <a:t>features</a:t>
            </a:r>
            <a:r>
              <a:rPr lang="hu-HU" i="1" dirty="0"/>
              <a:t> - </a:t>
            </a:r>
            <a:r>
              <a:rPr lang="hu-HU" i="1" dirty="0" err="1"/>
              <a:t>polygons</a:t>
            </a:r>
            <a:r>
              <a:rPr lang="hu-HU" dirty="0"/>
              <a:t> réteget</a:t>
            </a:r>
          </a:p>
          <a:p>
            <a:pPr lvl="1"/>
            <a:r>
              <a:rPr lang="hu-HU" dirty="0"/>
              <a:t>a type1 típusba tartozó poligonok kapjanak szürke körvonalat és sárgás, áttetsző kitöltést</a:t>
            </a:r>
          </a:p>
          <a:p>
            <a:pPr lvl="1"/>
            <a:r>
              <a:rPr lang="hu-HU" dirty="0"/>
              <a:t>a sárgás kitöltés fölött jelenjen meg a </a:t>
            </a:r>
            <a:r>
              <a:rPr lang="hu-HU" i="1" dirty="0" err="1">
                <a:solidFill>
                  <a:srgbClr val="FF0000"/>
                </a:solidFill>
              </a:rPr>
              <a:t>dolomite</a:t>
            </a:r>
            <a:r>
              <a:rPr lang="hu-HU" i="1" dirty="0">
                <a:solidFill>
                  <a:srgbClr val="FF0000"/>
                </a:solidFill>
              </a:rPr>
              <a:t> marl.gif</a:t>
            </a:r>
            <a:r>
              <a:rPr lang="hu-HU" dirty="0">
                <a:solidFill>
                  <a:srgbClr val="FF0000"/>
                </a:solidFill>
              </a:rPr>
              <a:t> kép </a:t>
            </a:r>
            <a:r>
              <a:rPr lang="hu-HU" dirty="0" err="1">
                <a:solidFill>
                  <a:srgbClr val="FF0000"/>
                </a:solidFill>
              </a:rPr>
              <a:t>sraffként</a:t>
            </a:r>
            <a:r>
              <a:rPr lang="hu-HU" dirty="0"/>
              <a:t>, összenyomva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ADDBE1-10E9-E71F-4A09-86F938DE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diagram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0E35950-22D4-611A-ED1B-98A8DD96C1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899" y="116284"/>
            <a:ext cx="4878388" cy="41693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A képen szöveg, képernyőkép, képernyő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881F4C1-DA35-F849-7CB3-C83D13379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900" y="4390007"/>
            <a:ext cx="4878387" cy="2319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863DC26B-BF8A-60AF-2FC7-6091C8AAF38E}"/>
              </a:ext>
            </a:extLst>
          </p:cNvPr>
          <p:cNvSpPr/>
          <p:nvPr/>
        </p:nvSpPr>
        <p:spPr>
          <a:xfrm>
            <a:off x="7289800" y="5930700"/>
            <a:ext cx="4533900" cy="246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33996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31BBE-EE6E-92F3-A30A-9E74E78A9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587E9B-A04C-7402-022B-EF119562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A8326D1-EB6D-A043-F932-547EC276E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6362699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színezzük a </a:t>
            </a:r>
            <a:r>
              <a:rPr lang="hu-HU" i="1" dirty="0" err="1"/>
              <a:t>type</a:t>
            </a:r>
            <a:r>
              <a:rPr lang="hu-HU" dirty="0"/>
              <a:t> mező szerint a </a:t>
            </a:r>
            <a:r>
              <a:rPr lang="hu-HU" i="1" dirty="0" err="1"/>
              <a:t>geologic</a:t>
            </a:r>
            <a:r>
              <a:rPr lang="hu-HU" i="1" dirty="0"/>
              <a:t> </a:t>
            </a:r>
            <a:r>
              <a:rPr lang="hu-HU" i="1" dirty="0" err="1"/>
              <a:t>features</a:t>
            </a:r>
            <a:r>
              <a:rPr lang="hu-HU" i="1" dirty="0"/>
              <a:t> - </a:t>
            </a:r>
            <a:r>
              <a:rPr lang="hu-HU" i="1" dirty="0" err="1"/>
              <a:t>polygons</a:t>
            </a:r>
            <a:r>
              <a:rPr lang="hu-HU" dirty="0"/>
              <a:t> réteget</a:t>
            </a:r>
          </a:p>
          <a:p>
            <a:pPr lvl="1"/>
            <a:r>
              <a:rPr lang="hu-HU" dirty="0"/>
              <a:t>a type1 típusba tartozó poligonok kapjanak szürke körvonalat és sárgás, áttetsző kitöltést</a:t>
            </a:r>
          </a:p>
          <a:p>
            <a:pPr lvl="1"/>
            <a:r>
              <a:rPr lang="hu-HU" dirty="0"/>
              <a:t>a sárgás kitöltés fölött jelenjen meg a </a:t>
            </a:r>
            <a:r>
              <a:rPr lang="hu-HU" i="1" dirty="0" err="1"/>
              <a:t>dolomite</a:t>
            </a:r>
            <a:r>
              <a:rPr lang="hu-HU" i="1" dirty="0"/>
              <a:t> marl.gif</a:t>
            </a:r>
            <a:r>
              <a:rPr lang="hu-HU" dirty="0"/>
              <a:t> kép </a:t>
            </a:r>
            <a:r>
              <a:rPr lang="hu-HU" dirty="0" err="1"/>
              <a:t>sraffként</a:t>
            </a:r>
            <a:r>
              <a:rPr lang="hu-HU" dirty="0"/>
              <a:t>, </a:t>
            </a:r>
            <a:r>
              <a:rPr lang="hu-HU" dirty="0">
                <a:solidFill>
                  <a:srgbClr val="FF0000"/>
                </a:solidFill>
              </a:rPr>
              <a:t>összenyomva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6E0D75B-8233-F7BD-6B9C-183D5121B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diagram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07B4877-AE71-DB3D-B7BA-6898B8012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899" y="116284"/>
            <a:ext cx="4878388" cy="41693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A képen szöveg, képernyőkép, képernyő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47A50FE-B23C-22B4-6546-8EB41A336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900" y="4390007"/>
            <a:ext cx="4878387" cy="2319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80EEAB-CAEA-A453-34B0-1CB047A3861D}"/>
              </a:ext>
            </a:extLst>
          </p:cNvPr>
          <p:cNvSpPr/>
          <p:nvPr/>
        </p:nvSpPr>
        <p:spPr>
          <a:xfrm>
            <a:off x="7289800" y="6176963"/>
            <a:ext cx="4533900" cy="246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04271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2B944-AA58-50CA-DB5F-542103178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06C101-5E40-ED78-F373-BBA99AEF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117ED0-239C-92FC-EF83-854AE2A2A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6362699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színezzük a </a:t>
            </a:r>
            <a:r>
              <a:rPr lang="hu-HU" i="1" dirty="0" err="1"/>
              <a:t>type</a:t>
            </a:r>
            <a:r>
              <a:rPr lang="hu-HU" dirty="0"/>
              <a:t> mező szerint a </a:t>
            </a:r>
            <a:r>
              <a:rPr lang="hu-HU" i="1" dirty="0" err="1"/>
              <a:t>geologic</a:t>
            </a:r>
            <a:r>
              <a:rPr lang="hu-HU" i="1" dirty="0"/>
              <a:t> </a:t>
            </a:r>
            <a:r>
              <a:rPr lang="hu-HU" i="1" dirty="0" err="1"/>
              <a:t>features</a:t>
            </a:r>
            <a:r>
              <a:rPr lang="hu-HU" i="1" dirty="0"/>
              <a:t> - </a:t>
            </a:r>
            <a:r>
              <a:rPr lang="hu-HU" i="1" dirty="0" err="1"/>
              <a:t>polygons</a:t>
            </a:r>
            <a:r>
              <a:rPr lang="hu-HU" dirty="0"/>
              <a:t> réteget</a:t>
            </a:r>
          </a:p>
          <a:p>
            <a:pPr lvl="1"/>
            <a:r>
              <a:rPr lang="hu-HU" dirty="0"/>
              <a:t>a type1 típusba tartozó poligonok kapjanak szürke körvonalat és sárgás, áttetsző kitöltést</a:t>
            </a:r>
          </a:p>
          <a:p>
            <a:pPr lvl="1"/>
            <a:r>
              <a:rPr lang="hu-HU" dirty="0"/>
              <a:t>a sárgás kitöltés fölött jelenjen meg a </a:t>
            </a:r>
            <a:r>
              <a:rPr lang="hu-HU" i="1" dirty="0" err="1"/>
              <a:t>dolomite</a:t>
            </a:r>
            <a:r>
              <a:rPr lang="hu-HU" i="1" dirty="0"/>
              <a:t> marl.gif</a:t>
            </a:r>
            <a:r>
              <a:rPr lang="hu-HU" dirty="0"/>
              <a:t> kép </a:t>
            </a:r>
            <a:r>
              <a:rPr lang="hu-HU" dirty="0" err="1"/>
              <a:t>sraffként</a:t>
            </a:r>
            <a:r>
              <a:rPr lang="hu-HU" dirty="0"/>
              <a:t>, összenyomva</a:t>
            </a:r>
          </a:p>
          <a:p>
            <a:r>
              <a:rPr lang="hu-HU" dirty="0"/>
              <a:t>a körvonalat akár külön elemként is hozzáadhatjuk</a:t>
            </a:r>
          </a:p>
          <a:p>
            <a:pPr lvl="1"/>
            <a:r>
              <a:rPr lang="hu-HU" dirty="0"/>
              <a:t>outline: </a:t>
            </a:r>
            <a:r>
              <a:rPr lang="hu-HU" dirty="0" err="1"/>
              <a:t>simple</a:t>
            </a:r>
            <a:r>
              <a:rPr lang="hu-HU" dirty="0"/>
              <a:t> line</a:t>
            </a:r>
          </a:p>
          <a:p>
            <a:pPr lvl="1"/>
            <a:r>
              <a:rPr lang="hu-HU" dirty="0"/>
              <a:t>de egyszerűbb az egyszínű kitöltés körvonalát </a:t>
            </a:r>
            <a:r>
              <a:rPr lang="hu-HU" dirty="0" err="1"/>
              <a:t>testreszabni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227A9D2-0FB5-3416-6D88-6AB6EE294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diagram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9012DAF-43D8-9A33-CD1A-28FB2D705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899" y="116284"/>
            <a:ext cx="4878388" cy="41693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A képen szöveg, képernyőkép, képernyő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9C058ED-D45B-DD5C-1899-7227846FF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900" y="4390007"/>
            <a:ext cx="4878387" cy="23192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07931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FFF115-E685-15D4-3BF7-7715E305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47813E9-C4B8-E904-F452-DEA44AB7E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36880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type2 típusba tartozó poligonok kapjanak sötétzöld körvonalú, kavicsnak megfelelő </a:t>
            </a:r>
            <a:r>
              <a:rPr lang="hu-HU" dirty="0" err="1"/>
              <a:t>sraffot</a:t>
            </a:r>
            <a:endParaRPr lang="hu-HU" dirty="0"/>
          </a:p>
          <a:p>
            <a:pPr lvl="1"/>
            <a:r>
              <a:rPr lang="hu-HU" dirty="0"/>
              <a:t>az 1 mm méretű, átlátszó kitöltésű körök egymástól 5 mm-re helyezkedjenek el vízszintesen és függőlegesen</a:t>
            </a:r>
          </a:p>
          <a:p>
            <a:pPr lvl="1"/>
            <a:r>
              <a:rPr lang="hu-HU" dirty="0"/>
              <a:t>alkalmazzunk 2,5 mm-es "</a:t>
            </a:r>
            <a:r>
              <a:rPr lang="hu-HU" dirty="0" err="1"/>
              <a:t>displacement</a:t>
            </a:r>
            <a:r>
              <a:rPr lang="hu-HU" dirty="0"/>
              <a:t>"-</a:t>
            </a:r>
            <a:r>
              <a:rPr lang="hu-HU" dirty="0" err="1"/>
              <a:t>et</a:t>
            </a:r>
            <a:r>
              <a:rPr lang="hu-HU" dirty="0"/>
              <a:t>, hogy minden második sorban a körök jobbra tolva jelenjenek meg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7015144-6DF3-5D07-2AD4-FD6984D03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térkép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C6F30C8-66C6-F780-6136-3CA8CD500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6999" y="1422400"/>
            <a:ext cx="6827837" cy="46116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9413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B3623-252A-FF02-01D3-DC120F5A9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3E3F371-9C38-45DE-9547-95043DE4A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844" y="137550"/>
            <a:ext cx="4925229" cy="3616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A képen szoftver, szöveg, Multimédiás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6FD69B3-B9BB-BF93-7DAE-B5A3FA633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846" y="3902573"/>
            <a:ext cx="4925228" cy="2185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933C904-AAAE-CDEA-D69F-1E1DC9712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Áttetszőség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9FDB672-2662-E4AF-9D4D-10A878758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266646" cy="4754563"/>
          </a:xfrm>
        </p:spPr>
        <p:txBody>
          <a:bodyPr/>
          <a:lstStyle/>
          <a:p>
            <a:r>
              <a:rPr lang="hu-HU" dirty="0"/>
              <a:t>rasztereknél külön blokkban ("</a:t>
            </a:r>
            <a:r>
              <a:rPr lang="hu-HU" dirty="0" err="1"/>
              <a:t>Transparency</a:t>
            </a:r>
            <a:r>
              <a:rPr lang="hu-HU" dirty="0"/>
              <a:t>")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az ismeretlen értékű cellák színezését is itt állíthatjuk</a:t>
            </a:r>
          </a:p>
          <a:p>
            <a:r>
              <a:rPr lang="hu-HU" dirty="0"/>
              <a:t>vektoroknál a </a:t>
            </a:r>
            <a:r>
              <a:rPr lang="hu-HU" dirty="0" err="1"/>
              <a:t>Symbology</a:t>
            </a:r>
            <a:r>
              <a:rPr lang="hu-HU" dirty="0"/>
              <a:t> blokkon belül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B701F10-C7FE-EB48-7863-3FE9043FC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F9BE638C-C9FB-E6A9-0CA5-24CDC7719A58}"/>
              </a:ext>
            </a:extLst>
          </p:cNvPr>
          <p:cNvSpPr/>
          <p:nvPr/>
        </p:nvSpPr>
        <p:spPr>
          <a:xfrm flipH="1" flipV="1">
            <a:off x="8708063" y="770417"/>
            <a:ext cx="3322009" cy="866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07086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9B8C9-C52A-2AD2-8354-74D4E375F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6D0AAB-A043-2A49-28A5-71D79F6A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619C686-10CB-7281-E6A2-3827491B9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36880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type2 típusba tartozó poligonok kapjanak </a:t>
            </a:r>
            <a:r>
              <a:rPr lang="hu-HU" dirty="0">
                <a:solidFill>
                  <a:srgbClr val="FF0000"/>
                </a:solidFill>
              </a:rPr>
              <a:t>sötétzöld körvonalú</a:t>
            </a:r>
            <a:r>
              <a:rPr lang="hu-HU" dirty="0"/>
              <a:t>, kavicsnak megfelelő </a:t>
            </a:r>
            <a:r>
              <a:rPr lang="hu-HU" dirty="0" err="1"/>
              <a:t>sraffot</a:t>
            </a:r>
            <a:endParaRPr lang="hu-HU" dirty="0"/>
          </a:p>
          <a:p>
            <a:pPr lvl="1"/>
            <a:r>
              <a:rPr lang="hu-HU" dirty="0"/>
              <a:t>az 1 mm méretű, átlátszó kitöltésű körök egymástól 5 mm-re helyezkedjenek el vízszintesen és függőlegesen</a:t>
            </a:r>
          </a:p>
          <a:p>
            <a:pPr lvl="1"/>
            <a:r>
              <a:rPr lang="hu-HU" dirty="0"/>
              <a:t>alkalmazzunk 2,5 mm-es "</a:t>
            </a:r>
            <a:r>
              <a:rPr lang="hu-HU" dirty="0" err="1"/>
              <a:t>displacement</a:t>
            </a:r>
            <a:r>
              <a:rPr lang="hu-HU" dirty="0"/>
              <a:t>"-</a:t>
            </a:r>
            <a:r>
              <a:rPr lang="hu-HU" dirty="0" err="1"/>
              <a:t>et</a:t>
            </a:r>
            <a:r>
              <a:rPr lang="hu-HU" dirty="0"/>
              <a:t>, hogy minden második sorban a körök jobbra tolva jelenjenek meg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4702ACC-DE8D-F75C-C2FB-085F1EF77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térkép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4DE8C44-E5D7-1FDD-E4C6-B2C321C8B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6999" y="1422400"/>
            <a:ext cx="6827837" cy="4611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BE5BFB4C-D7B1-0BE7-7EA9-EC82A72B2AE5}"/>
              </a:ext>
            </a:extLst>
          </p:cNvPr>
          <p:cNvSpPr/>
          <p:nvPr/>
        </p:nvSpPr>
        <p:spPr>
          <a:xfrm>
            <a:off x="8777130" y="2287164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87866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C1FB3-13E4-F55C-9E8F-F51374060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1CC21F-A393-C5B2-9591-9C5279D8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72DF9B-B0EA-31C5-3269-37EBDEB2A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36880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type2 típusba tartozó poligonok kapjanak sötétzöld körvonalú, </a:t>
            </a:r>
            <a:r>
              <a:rPr lang="hu-HU" dirty="0">
                <a:solidFill>
                  <a:srgbClr val="FF0000"/>
                </a:solidFill>
              </a:rPr>
              <a:t>kavicsnak megfelelő </a:t>
            </a:r>
            <a:r>
              <a:rPr lang="hu-HU" dirty="0" err="1">
                <a:solidFill>
                  <a:srgbClr val="FF0000"/>
                </a:solidFill>
              </a:rPr>
              <a:t>sraffot</a:t>
            </a:r>
            <a:endParaRPr lang="hu-HU" dirty="0">
              <a:solidFill>
                <a:srgbClr val="FF0000"/>
              </a:solidFill>
            </a:endParaRPr>
          </a:p>
          <a:p>
            <a:pPr lvl="1"/>
            <a:r>
              <a:rPr lang="hu-HU" dirty="0"/>
              <a:t>az 1 mm méretű, átlátszó kitöltésű körök egymástól 5 mm-re helyezkedjenek el vízszintesen és függőlegesen</a:t>
            </a:r>
          </a:p>
          <a:p>
            <a:pPr lvl="1"/>
            <a:r>
              <a:rPr lang="hu-HU" dirty="0"/>
              <a:t>alkalmazzunk 2,5 mm-es "</a:t>
            </a:r>
            <a:r>
              <a:rPr lang="hu-HU" dirty="0" err="1"/>
              <a:t>displacement</a:t>
            </a:r>
            <a:r>
              <a:rPr lang="hu-HU" dirty="0"/>
              <a:t>"-</a:t>
            </a:r>
            <a:r>
              <a:rPr lang="hu-HU" dirty="0" err="1"/>
              <a:t>et</a:t>
            </a:r>
            <a:r>
              <a:rPr lang="hu-HU" dirty="0"/>
              <a:t>, hogy minden második sorban a körök jobbra tolva jelenjenek meg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20FE788-4191-578B-5F83-0C457F37F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térkép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E6ABBE6-1134-1EF0-CA3C-8F373A2BD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6999" y="1422400"/>
            <a:ext cx="6827837" cy="4611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509CFE2F-B4DF-3053-FE48-01DAD5CE9F28}"/>
              </a:ext>
            </a:extLst>
          </p:cNvPr>
          <p:cNvSpPr/>
          <p:nvPr/>
        </p:nvSpPr>
        <p:spPr>
          <a:xfrm>
            <a:off x="8777130" y="1906164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44812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50ECC-AAFB-FD4C-4723-B24AB745E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A5EC14-8A17-83A7-FDEB-93CE9818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FD69CE-9677-282D-EA1E-D1A21C89D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36880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type2 típusba tartozó poligonok kapjanak sötétzöld körvonalú, kavicsnak megfelelő </a:t>
            </a:r>
            <a:r>
              <a:rPr lang="hu-HU" dirty="0" err="1"/>
              <a:t>sraffot</a:t>
            </a:r>
            <a:endParaRPr lang="hu-HU" dirty="0"/>
          </a:p>
          <a:p>
            <a:pPr lvl="1"/>
            <a:r>
              <a:rPr lang="hu-HU" dirty="0">
                <a:solidFill>
                  <a:srgbClr val="FF0000"/>
                </a:solidFill>
              </a:rPr>
              <a:t>az 1 mm méretű, átlátszó kitöltésű körök</a:t>
            </a:r>
            <a:r>
              <a:rPr lang="hu-HU" dirty="0"/>
              <a:t> egymástól 5 mm-re helyezkedjenek el vízszintesen és függőlegesen</a:t>
            </a:r>
          </a:p>
          <a:p>
            <a:pPr lvl="1"/>
            <a:r>
              <a:rPr lang="hu-HU" dirty="0"/>
              <a:t>alkalmazzunk 2,5 mm-es "</a:t>
            </a:r>
            <a:r>
              <a:rPr lang="hu-HU" dirty="0" err="1"/>
              <a:t>displacement</a:t>
            </a:r>
            <a:r>
              <a:rPr lang="hu-HU" dirty="0"/>
              <a:t>"-</a:t>
            </a:r>
            <a:r>
              <a:rPr lang="hu-HU" dirty="0" err="1"/>
              <a:t>et</a:t>
            </a:r>
            <a:r>
              <a:rPr lang="hu-HU" dirty="0"/>
              <a:t>, hogy minden második sorban a körök jobbra tolva jelenjenek meg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4A12B4E-31EA-5B91-887F-690C2049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térkép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A3629C2-E478-9609-EF1F-005D9243D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6999" y="1422400"/>
            <a:ext cx="6827837" cy="4611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91B80DFF-A223-3F83-9893-B13B15262ADC}"/>
              </a:ext>
            </a:extLst>
          </p:cNvPr>
          <p:cNvSpPr/>
          <p:nvPr/>
        </p:nvSpPr>
        <p:spPr>
          <a:xfrm>
            <a:off x="9145430" y="2160164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13490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79864-AFCB-F69A-4EE4-9A151295B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112C2B-EFC6-E7B5-6968-9D95008C3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B9B4DB6-3E18-ED06-4C71-22BC51615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36880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type2 típusba tartozó poligonok kapjanak sötétzöld körvonalú, kavicsnak megfelelő </a:t>
            </a:r>
            <a:r>
              <a:rPr lang="hu-HU" dirty="0" err="1"/>
              <a:t>sraffot</a:t>
            </a:r>
            <a:endParaRPr lang="hu-HU" dirty="0"/>
          </a:p>
          <a:p>
            <a:pPr lvl="1"/>
            <a:r>
              <a:rPr lang="hu-HU" dirty="0"/>
              <a:t>az 1 mm méretű, átlátszó kitöltésű körök </a:t>
            </a:r>
            <a:r>
              <a:rPr lang="hu-HU" dirty="0">
                <a:solidFill>
                  <a:srgbClr val="FF0000"/>
                </a:solidFill>
              </a:rPr>
              <a:t>egymástól 5 mm-re helyezkedjenek el vízszintesen és függőlegesen</a:t>
            </a:r>
          </a:p>
          <a:p>
            <a:pPr lvl="1"/>
            <a:r>
              <a:rPr lang="hu-HU" dirty="0"/>
              <a:t>alkalmazzunk 2,5 mm-es "</a:t>
            </a:r>
            <a:r>
              <a:rPr lang="hu-HU" dirty="0" err="1"/>
              <a:t>displacement</a:t>
            </a:r>
            <a:r>
              <a:rPr lang="hu-HU" dirty="0"/>
              <a:t>"-</a:t>
            </a:r>
            <a:r>
              <a:rPr lang="hu-HU" dirty="0" err="1"/>
              <a:t>et</a:t>
            </a:r>
            <a:r>
              <a:rPr lang="hu-HU" dirty="0"/>
              <a:t>, hogy minden második sorban a körök jobbra tolva jelenjenek meg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0DD49CA-7CF7-3A68-6F7F-03C18D0BB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térkép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EF64522-9FDF-91A2-EAF2-11F4B7208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6999" y="1422400"/>
            <a:ext cx="6827837" cy="4611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62770B9E-8712-030C-60AA-4A23D73F20BA}"/>
              </a:ext>
            </a:extLst>
          </p:cNvPr>
          <p:cNvSpPr/>
          <p:nvPr/>
        </p:nvSpPr>
        <p:spPr>
          <a:xfrm>
            <a:off x="7747000" y="3276601"/>
            <a:ext cx="3911600" cy="596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46441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A9F63-4403-EFFB-D903-59D9803E5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299EFC-9414-B108-133D-64CDA4AD7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C91E72-892B-7403-1F1F-E34BA45EC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36880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type2 típusba tartozó poligonok kapjanak sötétzöld körvonalú, kavicsnak megfelelő </a:t>
            </a:r>
            <a:r>
              <a:rPr lang="hu-HU" dirty="0" err="1"/>
              <a:t>sraffot</a:t>
            </a:r>
            <a:endParaRPr lang="hu-HU" dirty="0"/>
          </a:p>
          <a:p>
            <a:pPr lvl="1"/>
            <a:r>
              <a:rPr lang="hu-HU" dirty="0"/>
              <a:t>az 1 mm méretű, átlátszó kitöltésű körök egymástól 5 mm-re helyezkedjenek el vízszintesen és függőlegesen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alkalmazzunk 2,5 mm-es "</a:t>
            </a:r>
            <a:r>
              <a:rPr lang="hu-HU" dirty="0" err="1">
                <a:solidFill>
                  <a:srgbClr val="FF0000"/>
                </a:solidFill>
              </a:rPr>
              <a:t>displacement</a:t>
            </a:r>
            <a:r>
              <a:rPr lang="hu-HU" dirty="0">
                <a:solidFill>
                  <a:srgbClr val="FF0000"/>
                </a:solidFill>
              </a:rPr>
              <a:t>"-</a:t>
            </a:r>
            <a:r>
              <a:rPr lang="hu-HU" dirty="0" err="1">
                <a:solidFill>
                  <a:srgbClr val="FF0000"/>
                </a:solidFill>
              </a:rPr>
              <a:t>et</a:t>
            </a:r>
            <a:r>
              <a:rPr lang="hu-HU" dirty="0">
                <a:solidFill>
                  <a:srgbClr val="FF0000"/>
                </a:solidFill>
              </a:rPr>
              <a:t>, hogy minden második sorban a körök jobbra tolva jelenjenek meg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427AB80-B3AF-09E7-97CC-9591A633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7" name="Kép 6" descr="A képen szöveg, képernyőkép, térkép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3C8FFE6-E0F1-1CD1-AD89-797D52359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6999" y="1422400"/>
            <a:ext cx="6827837" cy="4611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41DED46A-D6DF-920B-067B-F44D42128FC4}"/>
              </a:ext>
            </a:extLst>
          </p:cNvPr>
          <p:cNvSpPr/>
          <p:nvPr/>
        </p:nvSpPr>
        <p:spPr>
          <a:xfrm>
            <a:off x="7747000" y="3837781"/>
            <a:ext cx="3911600" cy="596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12574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CCF39-FD25-C440-5F16-E3B01C29A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55EA41-824C-F243-A2E6-BF1922586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A81D66-A9D7-E18C-1F03-C54BE2476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880143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type3-ba tartozó poligonok kapjanak a bázikus tufának megfelelő </a:t>
            </a:r>
            <a:r>
              <a:rPr lang="hu-HU" dirty="0" err="1"/>
              <a:t>sraffot</a:t>
            </a:r>
            <a:endParaRPr lang="hu-HU" dirty="0"/>
          </a:p>
          <a:p>
            <a:pPr lvl="1"/>
            <a:r>
              <a:rPr lang="hu-HU" dirty="0"/>
              <a:t>ehhez alkalmazzunk 5 mm-es térközzel vízszintes vonalakat</a:t>
            </a:r>
          </a:p>
          <a:p>
            <a:pPr lvl="1"/>
            <a:r>
              <a:rPr lang="hu-HU" dirty="0"/>
              <a:t>valamint eltolt, kis teli kört és fordított V betűt, amelyek egymást váltogatják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8EBC673-B3B9-B7DC-EBA0-1D8DA625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5" name="Kép 14" descr="A képen szöveg, képernyőkép, térkép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C104C47-C1B7-AE33-1A8A-E97E759AD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343" y="174171"/>
            <a:ext cx="7332177" cy="4285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Kép 16" descr="A képen szöveg, képernyőkép, szoftver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BA5EDE9-D35B-6CAB-D424-6E24194C5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343" y="4572002"/>
            <a:ext cx="3431276" cy="2158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Kép 18" descr="A képen szöveg, képernyőkép, szá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0EE298A-588A-387A-7B92-5699F5398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706" y="4572002"/>
            <a:ext cx="3762814" cy="21585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3366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38D93-AE07-D196-4ED5-FBF887ABC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B1C25C-DF59-33AF-B011-8CF27F96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EFF48E-0393-624D-E08A-349876055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880143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type3-ba tartozó poligonok kapjanak a bázikus tufának megfelelő </a:t>
            </a:r>
            <a:r>
              <a:rPr lang="hu-HU" dirty="0" err="1"/>
              <a:t>sraffot</a:t>
            </a:r>
            <a:endParaRPr lang="hu-HU" dirty="0"/>
          </a:p>
          <a:p>
            <a:pPr lvl="1"/>
            <a:r>
              <a:rPr lang="hu-HU" dirty="0">
                <a:solidFill>
                  <a:srgbClr val="FF0000"/>
                </a:solidFill>
              </a:rPr>
              <a:t>ehhez alkalmazzunk 5 mm-es térközzel vízszintes vonalakat</a:t>
            </a:r>
          </a:p>
          <a:p>
            <a:pPr lvl="1"/>
            <a:r>
              <a:rPr lang="hu-HU" dirty="0"/>
              <a:t>valamint eltolt, kis teli kört és fordított V betűt, amelyek egymást váltogatják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2865717-9843-FB5D-9B98-B431272F8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5" name="Kép 14" descr="A képen szöveg, képernyőkép, térkép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2576E0A-68BC-2A9D-7D07-1AB68D7F6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343" y="174171"/>
            <a:ext cx="7332177" cy="4285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Kép 16" descr="A képen szöveg, képernyőkép, szoftver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B89C9AD-77A1-D619-DCD0-C131F28A1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343" y="4572002"/>
            <a:ext cx="3431276" cy="2158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Kép 18" descr="A képen szöveg, képernyőkép, szá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230887E-2EA0-6C06-9FE3-5CE2DF281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706" y="4572002"/>
            <a:ext cx="3762814" cy="21585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80CC4747-2509-8267-4291-A3192132B1AD}"/>
              </a:ext>
            </a:extLst>
          </p:cNvPr>
          <p:cNvSpPr/>
          <p:nvPr/>
        </p:nvSpPr>
        <p:spPr>
          <a:xfrm>
            <a:off x="9123128" y="731881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Nyíl: jobbra mutató 5">
            <a:extLst>
              <a:ext uri="{FF2B5EF4-FFF2-40B4-BE49-F238E27FC236}">
                <a16:creationId xmlns:a16="http://schemas.microsoft.com/office/drawing/2014/main" id="{6D38FDDA-C0EB-9D97-0174-B4576573CEA9}"/>
              </a:ext>
            </a:extLst>
          </p:cNvPr>
          <p:cNvSpPr/>
          <p:nvPr/>
        </p:nvSpPr>
        <p:spPr>
          <a:xfrm>
            <a:off x="6100563" y="6176963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92967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54B61-E70D-1C9C-E4A4-0F14271A8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542699-FD43-667E-A753-3F8A880EE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980C87-BF7E-8800-9B13-F0BAA83DC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880143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type3-ba tartozó poligonok kapjanak a bázikus tufának megfelelő </a:t>
            </a:r>
            <a:r>
              <a:rPr lang="hu-HU" dirty="0" err="1"/>
              <a:t>sraffot</a:t>
            </a:r>
            <a:endParaRPr lang="hu-HU" dirty="0"/>
          </a:p>
          <a:p>
            <a:pPr lvl="1"/>
            <a:r>
              <a:rPr lang="hu-HU" dirty="0"/>
              <a:t>ehhez alkalmazzunk 5 mm-es térközzel vízszintes vonalakat</a:t>
            </a:r>
          </a:p>
          <a:p>
            <a:pPr lvl="1"/>
            <a:r>
              <a:rPr lang="hu-HU" dirty="0"/>
              <a:t>valamint </a:t>
            </a:r>
            <a:r>
              <a:rPr lang="hu-HU" dirty="0">
                <a:solidFill>
                  <a:srgbClr val="FF0000"/>
                </a:solidFill>
              </a:rPr>
              <a:t>eltolt</a:t>
            </a:r>
            <a:r>
              <a:rPr lang="hu-HU" dirty="0"/>
              <a:t>, kis teli kört és fordított V betűt, amelyek egymást váltogatják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A9188E2-19E5-BBF1-F4B9-94716760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5" name="Kép 14" descr="A képen szöveg, képernyőkép, térkép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31A33AA-F397-B9E2-EAA6-081C1C7FD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343" y="174171"/>
            <a:ext cx="7332177" cy="4285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Kép 16" descr="A képen szöveg, képernyőkép, szoftver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DB2685E-081F-6866-2581-290BDE108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343" y="4572002"/>
            <a:ext cx="3431276" cy="2158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Kép 18" descr="A képen szöveg, képernyőkép, szá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9978C3B-5CD4-81A5-BC3A-2C9C2C95B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706" y="4572002"/>
            <a:ext cx="3762814" cy="21585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FB4DDF30-1BBB-84CE-CFFF-66FE61071C4A}"/>
              </a:ext>
            </a:extLst>
          </p:cNvPr>
          <p:cNvSpPr/>
          <p:nvPr/>
        </p:nvSpPr>
        <p:spPr>
          <a:xfrm>
            <a:off x="8240751" y="1873406"/>
            <a:ext cx="3479181" cy="14942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594408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BA5F2-6B77-E20F-1FC6-A36A2E84A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4E0BE2-DB3F-2CD5-B6C0-9CF57633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A7F40F9-A469-2765-E423-4E09EC95D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880143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type3-ba tartozó poligonok kapjanak a bázikus tufának megfelelő </a:t>
            </a:r>
            <a:r>
              <a:rPr lang="hu-HU" dirty="0" err="1"/>
              <a:t>sraffot</a:t>
            </a:r>
            <a:endParaRPr lang="hu-HU" dirty="0"/>
          </a:p>
          <a:p>
            <a:pPr lvl="1"/>
            <a:r>
              <a:rPr lang="hu-HU" dirty="0"/>
              <a:t>ehhez alkalmazzunk 5 mm-es térközzel vízszintes vonalakat</a:t>
            </a:r>
          </a:p>
          <a:p>
            <a:pPr lvl="1"/>
            <a:r>
              <a:rPr lang="hu-HU" dirty="0"/>
              <a:t>valamint eltolt, </a:t>
            </a:r>
            <a:r>
              <a:rPr lang="hu-HU" dirty="0">
                <a:solidFill>
                  <a:srgbClr val="FF0000"/>
                </a:solidFill>
              </a:rPr>
              <a:t>kis teli kört</a:t>
            </a:r>
            <a:r>
              <a:rPr lang="hu-HU" dirty="0"/>
              <a:t> és fordított V betűt, amelyek egymást váltogatják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B2ED4EA-1ED7-97A3-EFD0-7CF851D5A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5" name="Kép 14" descr="A képen szöveg, képernyőkép, térkép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9982E87-BEB7-580E-E4F5-DB914B50C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343" y="174171"/>
            <a:ext cx="7332177" cy="4285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Kép 16" descr="A képen szöveg, képernyőkép, szoftver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A6233F9-734E-D064-FB31-BA8166BCC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343" y="4572002"/>
            <a:ext cx="3431276" cy="2158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Kép 18" descr="A képen szöveg, képernyőkép, szá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615BDB4-B6ED-A670-A85D-A1C148A4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706" y="4572002"/>
            <a:ext cx="3762814" cy="21585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1720C6BD-27B1-BF55-1E4E-E084B5C421F4}"/>
              </a:ext>
            </a:extLst>
          </p:cNvPr>
          <p:cNvSpPr/>
          <p:nvPr/>
        </p:nvSpPr>
        <p:spPr>
          <a:xfrm>
            <a:off x="5844668" y="5359637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52490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67D30-99E5-BB7D-883A-CE1C7E96D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6E532E-C03E-1E27-8E2C-512DDCD46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Poligonok sraffozása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454BF7-A5E6-82C4-63BE-39DEA6DE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880143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type3-ba tartozó poligonok kapjanak a bázikus tufának megfelelő </a:t>
            </a:r>
            <a:r>
              <a:rPr lang="hu-HU" dirty="0" err="1"/>
              <a:t>sraffot</a:t>
            </a:r>
            <a:endParaRPr lang="hu-HU" dirty="0"/>
          </a:p>
          <a:p>
            <a:pPr lvl="1"/>
            <a:r>
              <a:rPr lang="hu-HU" dirty="0"/>
              <a:t>ehhez alkalmazzunk 5 mm-es térközzel vízszintes vonalakat</a:t>
            </a:r>
          </a:p>
          <a:p>
            <a:pPr lvl="1"/>
            <a:r>
              <a:rPr lang="hu-HU" dirty="0"/>
              <a:t>valamint eltolt, kis teli kört és </a:t>
            </a:r>
            <a:r>
              <a:rPr lang="hu-HU" dirty="0">
                <a:solidFill>
                  <a:srgbClr val="FF0000"/>
                </a:solidFill>
              </a:rPr>
              <a:t>fordított V betűt</a:t>
            </a:r>
            <a:r>
              <a:rPr lang="hu-HU" dirty="0"/>
              <a:t>, amelyek egymást váltogatják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8586440-8A4B-7E02-3601-21B840514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18:15</a:t>
            </a:fld>
            <a:endParaRPr lang="en-US"/>
          </a:p>
        </p:txBody>
      </p:sp>
      <p:pic>
        <p:nvPicPr>
          <p:cNvPr id="15" name="Kép 14" descr="A képen szöveg, képernyőkép, térkép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11D4733-78BF-6CA6-1868-2FC84AB8C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343" y="174171"/>
            <a:ext cx="7332177" cy="4285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Kép 16" descr="A képen szöveg, képernyőkép, szoftver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7619832-AC89-5B49-13D4-6A89BA3FA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343" y="4572002"/>
            <a:ext cx="3431276" cy="2158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Kép 18" descr="A képen szöveg, képernyőkép, szá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1AB87C3-DB70-9399-AD32-BFA890E85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706" y="4572002"/>
            <a:ext cx="3762814" cy="21585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B858B5FF-A872-54B5-73AC-32EDBF889D57}"/>
              </a:ext>
            </a:extLst>
          </p:cNvPr>
          <p:cNvSpPr/>
          <p:nvPr/>
        </p:nvSpPr>
        <p:spPr>
          <a:xfrm>
            <a:off x="9123128" y="731881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Nyíl: jobbra mutató 5">
            <a:extLst>
              <a:ext uri="{FF2B5EF4-FFF2-40B4-BE49-F238E27FC236}">
                <a16:creationId xmlns:a16="http://schemas.microsoft.com/office/drawing/2014/main" id="{130BCB0D-8559-EAE7-C17A-3FBE941599FB}"/>
              </a:ext>
            </a:extLst>
          </p:cNvPr>
          <p:cNvSpPr/>
          <p:nvPr/>
        </p:nvSpPr>
        <p:spPr>
          <a:xfrm>
            <a:off x="5844668" y="5248127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E19EA38A-11A6-8300-01B8-773DB9104638}"/>
              </a:ext>
            </a:extLst>
          </p:cNvPr>
          <p:cNvSpPr/>
          <p:nvPr/>
        </p:nvSpPr>
        <p:spPr>
          <a:xfrm>
            <a:off x="8677078" y="4601355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yíl: jobbra mutató 7">
            <a:extLst>
              <a:ext uri="{FF2B5EF4-FFF2-40B4-BE49-F238E27FC236}">
                <a16:creationId xmlns:a16="http://schemas.microsoft.com/office/drawing/2014/main" id="{93D301D8-2A0A-CCE4-59C2-1B4A0F40D989}"/>
              </a:ext>
            </a:extLst>
          </p:cNvPr>
          <p:cNvSpPr/>
          <p:nvPr/>
        </p:nvSpPr>
        <p:spPr>
          <a:xfrm>
            <a:off x="10684297" y="6081554"/>
            <a:ext cx="162383" cy="213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7241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15045</TotalTime>
  <Words>4332</Words>
  <Application>Microsoft Office PowerPoint</Application>
  <PresentationFormat>Szélesvásznú</PresentationFormat>
  <Paragraphs>910</Paragraphs>
  <Slides>102</Slides>
  <Notes>38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102</vt:i4>
      </vt:variant>
    </vt:vector>
  </HeadingPairs>
  <TitlesOfParts>
    <vt:vector size="107" baseType="lpstr">
      <vt:lpstr>Arial</vt:lpstr>
      <vt:lpstr>Arial Narrow</vt:lpstr>
      <vt:lpstr>Calibri</vt:lpstr>
      <vt:lpstr>Courier New</vt:lpstr>
      <vt:lpstr>Office-téma</vt:lpstr>
      <vt:lpstr>Jelrendszer és feliratozás</vt:lpstr>
      <vt:lpstr>Megjelenítés</vt:lpstr>
      <vt:lpstr>Megjelenítés</vt:lpstr>
      <vt:lpstr>Megjelenítés</vt:lpstr>
      <vt:lpstr>Megjelenítés</vt:lpstr>
      <vt:lpstr>Áttetszőség</vt:lpstr>
      <vt:lpstr>Áttetszőség</vt:lpstr>
      <vt:lpstr>Áttetszőség</vt:lpstr>
      <vt:lpstr>Áttetszőség</vt:lpstr>
      <vt:lpstr>Áttetszőség</vt:lpstr>
      <vt:lpstr>Áttetszőség</vt:lpstr>
      <vt:lpstr>Jelrendszer raszterek esetén</vt:lpstr>
      <vt:lpstr>Jelrendszer raszterek esetén</vt:lpstr>
      <vt:lpstr>Jelrendszer raszterek esetén</vt:lpstr>
      <vt:lpstr>Jelrendszer raszterek esetén</vt:lpstr>
      <vt:lpstr>Jelrendszer raszterek esetén</vt:lpstr>
      <vt:lpstr>Jelrendszer raszterek esetén</vt:lpstr>
      <vt:lpstr>Jelrendszer raszterek esetén</vt:lpstr>
      <vt:lpstr>Folytonos raszterek színezése</vt:lpstr>
      <vt:lpstr>Folytonos raszterek színezése</vt:lpstr>
      <vt:lpstr>Folytonos raszterek színezése</vt:lpstr>
      <vt:lpstr>Folytonos raszterek színezése</vt:lpstr>
      <vt:lpstr>Folytonos raszterek színezése</vt:lpstr>
      <vt:lpstr>Folytonos raszterek színezése</vt:lpstr>
      <vt:lpstr>Folytonos raszterek színezése</vt:lpstr>
      <vt:lpstr>Folytonos raszterek színezése</vt:lpstr>
      <vt:lpstr>Folytonos raszterek színezése</vt:lpstr>
      <vt:lpstr>Folytonos raszterek színezése</vt:lpstr>
      <vt:lpstr>Folytonos raszterek színezése</vt:lpstr>
      <vt:lpstr>Folytonos raszterek színezése</vt:lpstr>
      <vt:lpstr>Jelrendszer vektorok esetén</vt:lpstr>
      <vt:lpstr>Jelrendszer vektorok esetén</vt:lpstr>
      <vt:lpstr>Pontok jelrendszere</vt:lpstr>
      <vt:lpstr>Pontok jelrendszere</vt:lpstr>
      <vt:lpstr>Pontok jelrendszere</vt:lpstr>
      <vt:lpstr>Pontok jelrendszere</vt:lpstr>
      <vt:lpstr>Pontok jelrendszere</vt:lpstr>
      <vt:lpstr>Pontok jelrendszere</vt:lpstr>
      <vt:lpstr>Pontok jelrendszere</vt:lpstr>
      <vt:lpstr>Gyakorló feladat</vt:lpstr>
      <vt:lpstr>Gyakorló feladat</vt:lpstr>
      <vt:lpstr>Többféle jelölés egyszerre</vt:lpstr>
      <vt:lpstr>Többféle jelölés egyszerre</vt:lpstr>
      <vt:lpstr>Többféle jelölés egyszerre</vt:lpstr>
      <vt:lpstr>Többféle jelölés egyszerre</vt:lpstr>
      <vt:lpstr>Többféle jelölés egyszerre</vt:lpstr>
      <vt:lpstr>Többféle jelölés egyszerre</vt:lpstr>
      <vt:lpstr>Szimbólumtípusok pont esetén</vt:lpstr>
      <vt:lpstr>Gyakorló feladat</vt:lpstr>
      <vt:lpstr>Vonalak jelrendszere</vt:lpstr>
      <vt:lpstr>Gyakorló feladat</vt:lpstr>
      <vt:lpstr>Szimbólumtípusok vonal esetén</vt:lpstr>
      <vt:lpstr>Szimbólumtípusok vonal esetén</vt:lpstr>
      <vt:lpstr>Szimbólumtípusok vonal esetén</vt:lpstr>
      <vt:lpstr>Szimbólumtípusok vonal esetén</vt:lpstr>
      <vt:lpstr>Szimbólumtípusok vonal esetén</vt:lpstr>
      <vt:lpstr>Szimbólumtípusok vonal esetén</vt:lpstr>
      <vt:lpstr>Gyakorló feladat</vt:lpstr>
      <vt:lpstr>Szimbólumtípusok poligon esetén</vt:lpstr>
      <vt:lpstr>Gyakorló feladat</vt:lpstr>
      <vt:lpstr>Gyakorló feladat</vt:lpstr>
      <vt:lpstr>Jelrendszer geológiai térképeken</vt:lpstr>
      <vt:lpstr>Jelrendszer geológiai térképeken</vt:lpstr>
      <vt:lpstr>Jelrendszer geológiai térképeken</vt:lpstr>
      <vt:lpstr>Csapásvonal és dőléstüske</vt:lpstr>
      <vt:lpstr>Csapásvonal és dőléstüske</vt:lpstr>
      <vt:lpstr>Vonalak – normál vető</vt:lpstr>
      <vt:lpstr>Vonalak – feltolódás</vt:lpstr>
      <vt:lpstr>Vonalak – eltolódás</vt:lpstr>
      <vt:lpstr>Stílus mentése</vt:lpstr>
      <vt:lpstr>Vonalirány megváltoztatása</vt:lpstr>
      <vt:lpstr>Vonalirány megváltoztatása</vt:lpstr>
      <vt:lpstr>Vonalirány megváltoztatása</vt:lpstr>
      <vt:lpstr>Vonalirány megváltoztatása</vt:lpstr>
      <vt:lpstr>Vonalirány megváltoztatása</vt:lpstr>
      <vt:lpstr>Vonalirány megváltoztatása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Poligonok sraffozása</vt:lpstr>
      <vt:lpstr>Gyakorló feladatok</vt:lpstr>
      <vt:lpstr>Köszönöm a figyelmet!</vt:lpstr>
    </vt:vector>
  </TitlesOfParts>
  <Company>MTA ÖK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Ismerkedés, tematika, követelmény</dc:title>
  <dc:creator>BFÁkos</dc:creator>
  <cp:lastModifiedBy>BFÁkos</cp:lastModifiedBy>
  <cp:revision>435</cp:revision>
  <dcterms:created xsi:type="dcterms:W3CDTF">2021-09-14T06:27:21Z</dcterms:created>
  <dcterms:modified xsi:type="dcterms:W3CDTF">2026-03-02T17:15:41Z</dcterms:modified>
</cp:coreProperties>
</file>